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7" r:id="rId3"/>
    <p:sldId id="264" r:id="rId4"/>
    <p:sldId id="258" r:id="rId5"/>
    <p:sldId id="272" r:id="rId6"/>
    <p:sldId id="274" r:id="rId7"/>
    <p:sldId id="266" r:id="rId8"/>
    <p:sldId id="265" r:id="rId9"/>
    <p:sldId id="269" r:id="rId10"/>
    <p:sldId id="273" r:id="rId11"/>
    <p:sldId id="275" r:id="rId12"/>
    <p:sldId id="268" r:id="rId13"/>
    <p:sldId id="270" r:id="rId14"/>
    <p:sldId id="271" r:id="rId15"/>
    <p:sldId id="276" r:id="rId16"/>
    <p:sldId id="277" r:id="rId17"/>
    <p:sldId id="263" r:id="rId18"/>
  </p:sldIdLst>
  <p:sldSz cx="9144000" cy="5715000" type="screen16x10"/>
  <p:notesSz cx="6858000" cy="9144000"/>
  <p:defaultTextStyle>
    <a:defPPr marL="0" marR="0" indent="0" algn="l" defTabSz="384048" rtl="0" fontAlgn="auto" latinLnBrk="1" hangingPunct="0">
      <a:lnSpc>
        <a:spcPct val="100000"/>
      </a:lnSpc>
      <a:spcBef>
        <a:spcPts val="0"/>
      </a:spcBef>
      <a:spcAft>
        <a:spcPts val="0"/>
      </a:spcAft>
      <a:buClrTx/>
      <a:buSzTx/>
      <a:buFontTx/>
      <a:buNone/>
      <a:tabLst/>
      <a:defRPr kumimoji="0" sz="800" b="0" i="0" u="none" strike="noStrike" cap="none" spc="0" normalizeH="0" baseline="0">
        <a:ln>
          <a:noFill/>
        </a:ln>
        <a:solidFill>
          <a:srgbClr val="000000"/>
        </a:solidFill>
        <a:effectLst/>
        <a:uFillTx/>
      </a:defRPr>
    </a:defPPr>
    <a:lvl1pPr marL="0" marR="0" indent="0" algn="ctr" defTabSz="34504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j-lt"/>
        <a:ea typeface="+mj-ea"/>
        <a:cs typeface="+mj-cs"/>
        <a:sym typeface="Helvetica Light"/>
      </a:defRPr>
    </a:lvl1pPr>
    <a:lvl2pPr marL="0" marR="0" indent="96012" algn="ctr" defTabSz="34504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j-lt"/>
        <a:ea typeface="+mj-ea"/>
        <a:cs typeface="+mj-cs"/>
        <a:sym typeface="Helvetica Light"/>
      </a:defRPr>
    </a:lvl2pPr>
    <a:lvl3pPr marL="0" marR="0" indent="192024" algn="ctr" defTabSz="34504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j-lt"/>
        <a:ea typeface="+mj-ea"/>
        <a:cs typeface="+mj-cs"/>
        <a:sym typeface="Helvetica Light"/>
      </a:defRPr>
    </a:lvl3pPr>
    <a:lvl4pPr marL="0" marR="0" indent="288036" algn="ctr" defTabSz="34504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j-lt"/>
        <a:ea typeface="+mj-ea"/>
        <a:cs typeface="+mj-cs"/>
        <a:sym typeface="Helvetica Light"/>
      </a:defRPr>
    </a:lvl4pPr>
    <a:lvl5pPr marL="0" marR="0" indent="384048" algn="ctr" defTabSz="34504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j-lt"/>
        <a:ea typeface="+mj-ea"/>
        <a:cs typeface="+mj-cs"/>
        <a:sym typeface="Helvetica Light"/>
      </a:defRPr>
    </a:lvl5pPr>
    <a:lvl6pPr marL="0" marR="0" indent="480060" algn="ctr" defTabSz="34504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j-lt"/>
        <a:ea typeface="+mj-ea"/>
        <a:cs typeface="+mj-cs"/>
        <a:sym typeface="Helvetica Light"/>
      </a:defRPr>
    </a:lvl6pPr>
    <a:lvl7pPr marL="0" marR="0" indent="576072" algn="ctr" defTabSz="34504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j-lt"/>
        <a:ea typeface="+mj-ea"/>
        <a:cs typeface="+mj-cs"/>
        <a:sym typeface="Helvetica Light"/>
      </a:defRPr>
    </a:lvl7pPr>
    <a:lvl8pPr marL="0" marR="0" indent="672084" algn="ctr" defTabSz="34504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j-lt"/>
        <a:ea typeface="+mj-ea"/>
        <a:cs typeface="+mj-cs"/>
        <a:sym typeface="Helvetica Light"/>
      </a:defRPr>
    </a:lvl8pPr>
    <a:lvl9pPr marL="0" marR="0" indent="768096" algn="ctr" defTabSz="345043"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mj-lt"/>
        <a:ea typeface="+mj-ea"/>
        <a:cs typeface="+mj-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aj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aj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318"/>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8" name="Shape 48"/>
          <p:cNvSpPr>
            <a:spLocks noGrp="1" noRot="1" noChangeAspect="1"/>
          </p:cNvSpPr>
          <p:nvPr>
            <p:ph type="sldImg"/>
          </p:nvPr>
        </p:nvSpPr>
        <p:spPr>
          <a:xfrm>
            <a:off x="685800" y="685800"/>
            <a:ext cx="5486400" cy="3429000"/>
          </a:xfrm>
          <a:prstGeom prst="rect">
            <a:avLst/>
          </a:prstGeom>
        </p:spPr>
        <p:txBody>
          <a:bodyPr/>
          <a:lstStyle/>
          <a:p>
            <a:endParaRPr/>
          </a:p>
        </p:txBody>
      </p:sp>
      <p:sp>
        <p:nvSpPr>
          <p:cNvPr id="49" name="Shape 4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166211256"/>
      </p:ext>
    </p:extLst>
  </p:cSld>
  <p:clrMap bg1="lt1" tx1="dk1" bg2="lt2" tx2="dk2" accent1="accent1" accent2="accent2" accent3="accent3" accent4="accent4" accent5="accent5" accent6="accent6" hlink="hlink" folHlink="folHlink"/>
  <p:notesStyle>
    <a:lvl1pPr defTabSz="192024" latinLnBrk="0">
      <a:lnSpc>
        <a:spcPct val="117999"/>
      </a:lnSpc>
      <a:defRPr sz="900">
        <a:latin typeface="Helvetica Neue"/>
        <a:ea typeface="Helvetica Neue"/>
        <a:cs typeface="Helvetica Neue"/>
        <a:sym typeface="Helvetica Neue"/>
      </a:defRPr>
    </a:lvl1pPr>
    <a:lvl2pPr indent="96012" defTabSz="192024" latinLnBrk="0">
      <a:lnSpc>
        <a:spcPct val="117999"/>
      </a:lnSpc>
      <a:defRPr sz="900">
        <a:latin typeface="Helvetica Neue"/>
        <a:ea typeface="Helvetica Neue"/>
        <a:cs typeface="Helvetica Neue"/>
        <a:sym typeface="Helvetica Neue"/>
      </a:defRPr>
    </a:lvl2pPr>
    <a:lvl3pPr indent="192024" defTabSz="192024" latinLnBrk="0">
      <a:lnSpc>
        <a:spcPct val="117999"/>
      </a:lnSpc>
      <a:defRPr sz="900">
        <a:latin typeface="Helvetica Neue"/>
        <a:ea typeface="Helvetica Neue"/>
        <a:cs typeface="Helvetica Neue"/>
        <a:sym typeface="Helvetica Neue"/>
      </a:defRPr>
    </a:lvl3pPr>
    <a:lvl4pPr indent="288036" defTabSz="192024" latinLnBrk="0">
      <a:lnSpc>
        <a:spcPct val="117999"/>
      </a:lnSpc>
      <a:defRPr sz="900">
        <a:latin typeface="Helvetica Neue"/>
        <a:ea typeface="Helvetica Neue"/>
        <a:cs typeface="Helvetica Neue"/>
        <a:sym typeface="Helvetica Neue"/>
      </a:defRPr>
    </a:lvl4pPr>
    <a:lvl5pPr indent="384048" defTabSz="192024" latinLnBrk="0">
      <a:lnSpc>
        <a:spcPct val="117999"/>
      </a:lnSpc>
      <a:defRPr sz="900">
        <a:latin typeface="Helvetica Neue"/>
        <a:ea typeface="Helvetica Neue"/>
        <a:cs typeface="Helvetica Neue"/>
        <a:sym typeface="Helvetica Neue"/>
      </a:defRPr>
    </a:lvl5pPr>
    <a:lvl6pPr indent="480060" defTabSz="192024" latinLnBrk="0">
      <a:lnSpc>
        <a:spcPct val="117999"/>
      </a:lnSpc>
      <a:defRPr sz="900">
        <a:latin typeface="Helvetica Neue"/>
        <a:ea typeface="Helvetica Neue"/>
        <a:cs typeface="Helvetica Neue"/>
        <a:sym typeface="Helvetica Neue"/>
      </a:defRPr>
    </a:lvl6pPr>
    <a:lvl7pPr indent="576072" defTabSz="192024" latinLnBrk="0">
      <a:lnSpc>
        <a:spcPct val="117999"/>
      </a:lnSpc>
      <a:defRPr sz="900">
        <a:latin typeface="Helvetica Neue"/>
        <a:ea typeface="Helvetica Neue"/>
        <a:cs typeface="Helvetica Neue"/>
        <a:sym typeface="Helvetica Neue"/>
      </a:defRPr>
    </a:lvl7pPr>
    <a:lvl8pPr indent="672084" defTabSz="192024" latinLnBrk="0">
      <a:lnSpc>
        <a:spcPct val="117999"/>
      </a:lnSpc>
      <a:defRPr sz="900">
        <a:latin typeface="Helvetica Neue"/>
        <a:ea typeface="Helvetica Neue"/>
        <a:cs typeface="Helvetica Neue"/>
        <a:sym typeface="Helvetica Neue"/>
      </a:defRPr>
    </a:lvl8pPr>
    <a:lvl9pPr indent="768096" defTabSz="192024" latinLnBrk="0">
      <a:lnSpc>
        <a:spcPct val="117999"/>
      </a:lnSpc>
      <a:defRPr sz="9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Заголовок и подзаголовок">
    <p:spTree>
      <p:nvGrpSpPr>
        <p:cNvPr id="1" name=""/>
        <p:cNvGrpSpPr/>
        <p:nvPr/>
      </p:nvGrpSpPr>
      <p:grpSpPr>
        <a:xfrm>
          <a:off x="0" y="0"/>
          <a:ext cx="0" cy="0"/>
          <a:chOff x="0" y="0"/>
          <a:chExt cx="0" cy="0"/>
        </a:xfrm>
      </p:grpSpPr>
      <p:sp>
        <p:nvSpPr>
          <p:cNvPr id="6" name="Прямоугольник"/>
          <p:cNvSpPr/>
          <p:nvPr/>
        </p:nvSpPr>
        <p:spPr>
          <a:xfrm>
            <a:off x="1961347" y="-15557"/>
            <a:ext cx="7206641" cy="5715001"/>
          </a:xfrm>
          <a:prstGeom prst="rect">
            <a:avLst/>
          </a:prstGeom>
          <a:solidFill>
            <a:srgbClr val="FFFFFF"/>
          </a:solidFill>
          <a:ln w="12700">
            <a:miter lim="400000"/>
          </a:ln>
        </p:spPr>
        <p:txBody>
          <a:bodyPr lIns="30004" tIns="30004" rIns="30004" bIns="30004" anchor="ctr"/>
          <a:lstStyle/>
          <a:p>
            <a:pPr>
              <a:defRPr sz="3200">
                <a:solidFill>
                  <a:srgbClr val="FFFFFF"/>
                </a:solidFill>
              </a:defRPr>
            </a:pPr>
            <a:endParaRPr/>
          </a:p>
        </p:txBody>
      </p:sp>
      <p:sp>
        <p:nvSpPr>
          <p:cNvPr id="7"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Цитата">
    <p:bg>
      <p:bgPr>
        <a:solidFill>
          <a:srgbClr val="FFFFFF"/>
        </a:solidFill>
        <a:effectLst/>
      </p:bgPr>
    </p:bg>
    <p:spTree>
      <p:nvGrpSpPr>
        <p:cNvPr id="1" name=""/>
        <p:cNvGrpSpPr/>
        <p:nvPr/>
      </p:nvGrpSpPr>
      <p:grpSpPr>
        <a:xfrm>
          <a:off x="0" y="0"/>
          <a:ext cx="0" cy="0"/>
          <a:chOff x="0" y="0"/>
          <a:chExt cx="0" cy="0"/>
        </a:xfrm>
      </p:grpSpPr>
      <p:sp>
        <p:nvSpPr>
          <p:cNvPr id="40" name="–Иван Арсентьев"/>
          <p:cNvSpPr txBox="1">
            <a:spLocks noGrp="1"/>
          </p:cNvSpPr>
          <p:nvPr>
            <p:ph type="body" sz="quarter" idx="13"/>
          </p:nvPr>
        </p:nvSpPr>
        <p:spPr>
          <a:xfrm>
            <a:off x="1812729" y="3728145"/>
            <a:ext cx="5518547" cy="260649"/>
          </a:xfrm>
          <a:prstGeom prst="rect">
            <a:avLst/>
          </a:prstGeom>
        </p:spPr>
        <p:txBody>
          <a:bodyPr anchor="t">
            <a:spAutoFit/>
          </a:bodyPr>
          <a:lstStyle>
            <a:lvl1pPr marL="0" indent="0" algn="ctr">
              <a:spcBef>
                <a:spcPts val="0"/>
              </a:spcBef>
              <a:buSzTx/>
              <a:buNone/>
              <a:defRPr sz="1300">
                <a:latin typeface="Helvetica"/>
                <a:ea typeface="Helvetica"/>
                <a:cs typeface="Helvetica"/>
                <a:sym typeface="Helvetica"/>
              </a:defRPr>
            </a:lvl1pPr>
          </a:lstStyle>
          <a:p>
            <a:r>
              <a:t>–Иван Арсентьев</a:t>
            </a:r>
          </a:p>
        </p:txBody>
      </p:sp>
      <p:sp>
        <p:nvSpPr>
          <p:cNvPr id="41" name="«Место ввода цитаты»."/>
          <p:cNvSpPr txBox="1">
            <a:spLocks noGrp="1"/>
          </p:cNvSpPr>
          <p:nvPr>
            <p:ph type="body" sz="quarter" idx="14"/>
          </p:nvPr>
        </p:nvSpPr>
        <p:spPr>
          <a:xfrm>
            <a:off x="1812729" y="2501657"/>
            <a:ext cx="5518547" cy="399148"/>
          </a:xfrm>
          <a:prstGeom prst="rect">
            <a:avLst/>
          </a:prstGeom>
        </p:spPr>
        <p:txBody>
          <a:bodyPr>
            <a:spAutoFit/>
          </a:bodyPr>
          <a:lstStyle>
            <a:lvl1pPr marL="0" indent="0" algn="ctr">
              <a:spcBef>
                <a:spcPts val="0"/>
              </a:spcBef>
              <a:buSzTx/>
              <a:buNone/>
              <a:defRPr sz="2200"/>
            </a:lvl1pPr>
          </a:lstStyle>
          <a:p>
            <a:r>
              <a:t>«Место ввода цитаты».</a:t>
            </a:r>
          </a:p>
        </p:txBody>
      </p:sp>
      <p:sp>
        <p:nvSpPr>
          <p:cNvPr id="42"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Фото">
    <p:bg>
      <p:bgPr>
        <a:solidFill>
          <a:srgbClr val="FFFFFF"/>
        </a:solidFill>
        <a:effectLst/>
      </p:bgPr>
    </p:bg>
    <p:spTree>
      <p:nvGrpSpPr>
        <p:cNvPr id="1" name=""/>
        <p:cNvGrpSpPr/>
        <p:nvPr/>
      </p:nvGrpSpPr>
      <p:grpSpPr>
        <a:xfrm>
          <a:off x="0" y="0"/>
          <a:ext cx="0" cy="0"/>
          <a:chOff x="0" y="0"/>
          <a:chExt cx="0" cy="0"/>
        </a:xfrm>
      </p:grpSpPr>
      <p:sp>
        <p:nvSpPr>
          <p:cNvPr id="44" name="Изображение"/>
          <p:cNvSpPr>
            <a:spLocks noGrp="1"/>
          </p:cNvSpPr>
          <p:nvPr>
            <p:ph type="pic" idx="13"/>
          </p:nvPr>
        </p:nvSpPr>
        <p:spPr>
          <a:xfrm>
            <a:off x="1143000" y="0"/>
            <a:ext cx="6858000" cy="5715000"/>
          </a:xfrm>
          <a:prstGeom prst="rect">
            <a:avLst/>
          </a:prstGeom>
        </p:spPr>
        <p:txBody>
          <a:bodyPr lIns="38404" tIns="19202" rIns="38404" bIns="19202" anchor="t">
            <a:noAutofit/>
          </a:bodyPr>
          <a:lstStyle/>
          <a:p>
            <a:endParaRPr/>
          </a:p>
        </p:txBody>
      </p:sp>
      <p:sp>
        <p:nvSpPr>
          <p:cNvPr id="4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Пустой">
    <p:bg>
      <p:bgPr>
        <a:solidFill>
          <a:srgbClr val="FFFFFF"/>
        </a:solidFill>
        <a:effectLst/>
      </p:bgPr>
    </p:bg>
    <p:spTree>
      <p:nvGrpSpPr>
        <p:cNvPr id="1" name=""/>
        <p:cNvGrpSpPr/>
        <p:nvPr/>
      </p:nvGrpSpPr>
      <p:grpSpPr>
        <a:xfrm>
          <a:off x="0" y="0"/>
          <a:ext cx="0" cy="0"/>
          <a:chOff x="0" y="0"/>
          <a:chExt cx="0" cy="0"/>
        </a:xfrm>
      </p:grpSpPr>
      <p:sp>
        <p:nvSpPr>
          <p:cNvPr id="47"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Фото — горизонтально">
    <p:bg>
      <p:bgPr>
        <a:solidFill>
          <a:srgbClr val="FFFFFF"/>
        </a:solidFill>
        <a:effectLst/>
      </p:bgPr>
    </p:bg>
    <p:spTree>
      <p:nvGrpSpPr>
        <p:cNvPr id="1" name=""/>
        <p:cNvGrpSpPr/>
        <p:nvPr/>
      </p:nvGrpSpPr>
      <p:grpSpPr>
        <a:xfrm>
          <a:off x="0" y="0"/>
          <a:ext cx="0" cy="0"/>
          <a:chOff x="0" y="0"/>
          <a:chExt cx="0" cy="0"/>
        </a:xfrm>
      </p:grpSpPr>
      <p:sp>
        <p:nvSpPr>
          <p:cNvPr id="9" name="Изображение"/>
          <p:cNvSpPr>
            <a:spLocks noGrp="1"/>
          </p:cNvSpPr>
          <p:nvPr>
            <p:ph type="pic" sz="half" idx="13"/>
          </p:nvPr>
        </p:nvSpPr>
        <p:spPr>
          <a:xfrm>
            <a:off x="1990206" y="372071"/>
            <a:ext cx="5156895" cy="3467696"/>
          </a:xfrm>
          <a:prstGeom prst="rect">
            <a:avLst/>
          </a:prstGeom>
        </p:spPr>
        <p:txBody>
          <a:bodyPr lIns="38404" tIns="19202" rIns="38404" bIns="19202" anchor="t">
            <a:noAutofit/>
          </a:bodyPr>
          <a:lstStyle/>
          <a:p>
            <a:endParaRPr/>
          </a:p>
        </p:txBody>
      </p:sp>
      <p:sp>
        <p:nvSpPr>
          <p:cNvPr id="10" name="Текст заголовка"/>
          <p:cNvSpPr txBox="1">
            <a:spLocks noGrp="1"/>
          </p:cNvSpPr>
          <p:nvPr>
            <p:ph type="title"/>
          </p:nvPr>
        </p:nvSpPr>
        <p:spPr>
          <a:xfrm>
            <a:off x="1812729" y="3936505"/>
            <a:ext cx="5518547" cy="833439"/>
          </a:xfrm>
          <a:prstGeom prst="rect">
            <a:avLst/>
          </a:prstGeom>
        </p:spPr>
        <p:txBody>
          <a:bodyPr anchor="b"/>
          <a:lstStyle/>
          <a:p>
            <a:r>
              <a:t>Текст заголовка</a:t>
            </a:r>
          </a:p>
        </p:txBody>
      </p:sp>
      <p:sp>
        <p:nvSpPr>
          <p:cNvPr id="11" name="Уровень текста 1…"/>
          <p:cNvSpPr txBox="1">
            <a:spLocks noGrp="1"/>
          </p:cNvSpPr>
          <p:nvPr>
            <p:ph type="body" sz="quarter" idx="1"/>
          </p:nvPr>
        </p:nvSpPr>
        <p:spPr>
          <a:xfrm>
            <a:off x="1812729" y="4799708"/>
            <a:ext cx="5518547" cy="662286"/>
          </a:xfrm>
          <a:prstGeom prst="rect">
            <a:avLst/>
          </a:prstGeom>
        </p:spPr>
        <p:txBody>
          <a:bodyPr anchor="t"/>
          <a:lstStyle>
            <a:lvl1pPr marL="0" indent="0" algn="ctr">
              <a:spcBef>
                <a:spcPts val="0"/>
              </a:spcBef>
              <a:buSzTx/>
              <a:buNone/>
              <a:defRPr sz="1800"/>
            </a:lvl1pPr>
            <a:lvl2pPr marL="0" indent="96012" algn="ctr">
              <a:spcBef>
                <a:spcPts val="0"/>
              </a:spcBef>
              <a:buSzTx/>
              <a:buNone/>
              <a:defRPr sz="1800"/>
            </a:lvl2pPr>
            <a:lvl3pPr marL="0" indent="192024" algn="ctr">
              <a:spcBef>
                <a:spcPts val="0"/>
              </a:spcBef>
              <a:buSzTx/>
              <a:buNone/>
              <a:defRPr sz="1800"/>
            </a:lvl3pPr>
            <a:lvl4pPr marL="0" indent="288036" algn="ctr">
              <a:spcBef>
                <a:spcPts val="0"/>
              </a:spcBef>
              <a:buSzTx/>
              <a:buNone/>
              <a:defRPr sz="1800"/>
            </a:lvl4pPr>
            <a:lvl5pPr marL="0" indent="384048" algn="ctr">
              <a:spcBef>
                <a:spcPts val="0"/>
              </a:spcBef>
              <a:buSzTx/>
              <a:buNone/>
              <a:defRPr sz="1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2" name="Номер слайда"/>
          <p:cNvSpPr txBox="1">
            <a:spLocks noGrp="1"/>
          </p:cNvSpPr>
          <p:nvPr>
            <p:ph type="sldNum" sz="quarter" idx="2"/>
          </p:nvPr>
        </p:nvSpPr>
        <p:spPr>
          <a:xfrm>
            <a:off x="4452820" y="5417345"/>
            <a:ext cx="231664" cy="214482"/>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Заголовок — по центру">
    <p:bg>
      <p:bgPr>
        <a:solidFill>
          <a:srgbClr val="FFFFFF"/>
        </a:solidFill>
        <a:effectLst/>
      </p:bgPr>
    </p:bg>
    <p:spTree>
      <p:nvGrpSpPr>
        <p:cNvPr id="1" name=""/>
        <p:cNvGrpSpPr/>
        <p:nvPr/>
      </p:nvGrpSpPr>
      <p:grpSpPr>
        <a:xfrm>
          <a:off x="0" y="0"/>
          <a:ext cx="0" cy="0"/>
          <a:chOff x="0" y="0"/>
          <a:chExt cx="0" cy="0"/>
        </a:xfrm>
      </p:grpSpPr>
      <p:sp>
        <p:nvSpPr>
          <p:cNvPr id="1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Фото — вертикально">
    <p:bg>
      <p:bgPr>
        <a:solidFill>
          <a:srgbClr val="FFFFFF"/>
        </a:solidFill>
        <a:effectLst/>
      </p:bgPr>
    </p:bg>
    <p:spTree>
      <p:nvGrpSpPr>
        <p:cNvPr id="1" name=""/>
        <p:cNvGrpSpPr/>
        <p:nvPr/>
      </p:nvGrpSpPr>
      <p:grpSpPr>
        <a:xfrm>
          <a:off x="0" y="0"/>
          <a:ext cx="0" cy="0"/>
          <a:chOff x="0" y="0"/>
          <a:chExt cx="0" cy="0"/>
        </a:xfrm>
      </p:grpSpPr>
      <p:sp>
        <p:nvSpPr>
          <p:cNvPr id="16" name="Изображение"/>
          <p:cNvSpPr>
            <a:spLocks noGrp="1"/>
          </p:cNvSpPr>
          <p:nvPr>
            <p:ph type="pic" sz="half" idx="13"/>
          </p:nvPr>
        </p:nvSpPr>
        <p:spPr>
          <a:xfrm>
            <a:off x="4685853" y="372071"/>
            <a:ext cx="2812852" cy="4822032"/>
          </a:xfrm>
          <a:prstGeom prst="rect">
            <a:avLst/>
          </a:prstGeom>
        </p:spPr>
        <p:txBody>
          <a:bodyPr lIns="38404" tIns="19202" rIns="38404" bIns="19202" anchor="t">
            <a:noAutofit/>
          </a:bodyPr>
          <a:lstStyle/>
          <a:p>
            <a:endParaRPr/>
          </a:p>
        </p:txBody>
      </p:sp>
      <p:sp>
        <p:nvSpPr>
          <p:cNvPr id="17" name="Текст заголовка"/>
          <p:cNvSpPr txBox="1">
            <a:spLocks noGrp="1"/>
          </p:cNvSpPr>
          <p:nvPr>
            <p:ph type="title"/>
          </p:nvPr>
        </p:nvSpPr>
        <p:spPr>
          <a:xfrm>
            <a:off x="1645295" y="372071"/>
            <a:ext cx="2812852" cy="2336602"/>
          </a:xfrm>
          <a:prstGeom prst="rect">
            <a:avLst/>
          </a:prstGeom>
        </p:spPr>
        <p:txBody>
          <a:bodyPr anchor="b"/>
          <a:lstStyle>
            <a:lvl1pPr>
              <a:defRPr sz="3500"/>
            </a:lvl1pPr>
          </a:lstStyle>
          <a:p>
            <a:r>
              <a:t>Текст заголовка</a:t>
            </a:r>
          </a:p>
        </p:txBody>
      </p:sp>
      <p:sp>
        <p:nvSpPr>
          <p:cNvPr id="18" name="Уровень текста 1…"/>
          <p:cNvSpPr txBox="1">
            <a:spLocks noGrp="1"/>
          </p:cNvSpPr>
          <p:nvPr>
            <p:ph type="body" sz="quarter" idx="1"/>
          </p:nvPr>
        </p:nvSpPr>
        <p:spPr>
          <a:xfrm>
            <a:off x="1645295" y="2790528"/>
            <a:ext cx="2812852" cy="2403576"/>
          </a:xfrm>
          <a:prstGeom prst="rect">
            <a:avLst/>
          </a:prstGeom>
        </p:spPr>
        <p:txBody>
          <a:bodyPr anchor="t"/>
          <a:lstStyle>
            <a:lvl1pPr marL="0" indent="0" algn="ctr">
              <a:spcBef>
                <a:spcPts val="0"/>
              </a:spcBef>
              <a:buSzTx/>
              <a:buNone/>
              <a:defRPr sz="1800"/>
            </a:lvl1pPr>
            <a:lvl2pPr marL="0" indent="96012" algn="ctr">
              <a:spcBef>
                <a:spcPts val="0"/>
              </a:spcBef>
              <a:buSzTx/>
              <a:buNone/>
              <a:defRPr sz="1800"/>
            </a:lvl2pPr>
            <a:lvl3pPr marL="0" indent="192024" algn="ctr">
              <a:spcBef>
                <a:spcPts val="0"/>
              </a:spcBef>
              <a:buSzTx/>
              <a:buNone/>
              <a:defRPr sz="1800"/>
            </a:lvl3pPr>
            <a:lvl4pPr marL="0" indent="288036" algn="ctr">
              <a:spcBef>
                <a:spcPts val="0"/>
              </a:spcBef>
              <a:buSzTx/>
              <a:buNone/>
              <a:defRPr sz="1800"/>
            </a:lvl4pPr>
            <a:lvl5pPr marL="0" indent="384048" algn="ctr">
              <a:spcBef>
                <a:spcPts val="0"/>
              </a:spcBef>
              <a:buSzTx/>
              <a:buNone/>
              <a:defRPr sz="1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9"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Заголовок — вверху">
    <p:spTree>
      <p:nvGrpSpPr>
        <p:cNvPr id="1" name=""/>
        <p:cNvGrpSpPr/>
        <p:nvPr/>
      </p:nvGrpSpPr>
      <p:grpSpPr>
        <a:xfrm>
          <a:off x="0" y="0"/>
          <a:ext cx="0" cy="0"/>
          <a:chOff x="0" y="0"/>
          <a:chExt cx="0" cy="0"/>
        </a:xfrm>
      </p:grpSpPr>
      <p:sp>
        <p:nvSpPr>
          <p:cNvPr id="2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и пункты">
    <p:bg>
      <p:bgPr>
        <a:solidFill>
          <a:srgbClr val="FFFFFF"/>
        </a:solidFill>
        <a:effectLst/>
      </p:bgPr>
    </p:bg>
    <p:spTree>
      <p:nvGrpSpPr>
        <p:cNvPr id="1" name=""/>
        <p:cNvGrpSpPr/>
        <p:nvPr/>
      </p:nvGrpSpPr>
      <p:grpSpPr>
        <a:xfrm>
          <a:off x="0" y="0"/>
          <a:ext cx="0" cy="0"/>
          <a:chOff x="0" y="0"/>
          <a:chExt cx="0" cy="0"/>
        </a:xfrm>
      </p:grpSpPr>
      <p:sp>
        <p:nvSpPr>
          <p:cNvPr id="23" name="Текст заголовка"/>
          <p:cNvSpPr txBox="1">
            <a:spLocks noGrp="1"/>
          </p:cNvSpPr>
          <p:nvPr>
            <p:ph type="title"/>
          </p:nvPr>
        </p:nvSpPr>
        <p:spPr>
          <a:prstGeom prst="rect">
            <a:avLst/>
          </a:prstGeom>
        </p:spPr>
        <p:txBody>
          <a:bodyPr/>
          <a:lstStyle/>
          <a:p>
            <a:r>
              <a:t>Текст заголовка</a:t>
            </a:r>
          </a:p>
        </p:txBody>
      </p:sp>
      <p:sp>
        <p:nvSpPr>
          <p:cNvPr id="24"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Заголовок, пункты и фото">
    <p:bg>
      <p:bgPr>
        <a:solidFill>
          <a:srgbClr val="FFFFFF"/>
        </a:solidFill>
        <a:effectLst/>
      </p:bgPr>
    </p:bg>
    <p:spTree>
      <p:nvGrpSpPr>
        <p:cNvPr id="1" name=""/>
        <p:cNvGrpSpPr/>
        <p:nvPr/>
      </p:nvGrpSpPr>
      <p:grpSpPr>
        <a:xfrm>
          <a:off x="0" y="0"/>
          <a:ext cx="0" cy="0"/>
          <a:chOff x="0" y="0"/>
          <a:chExt cx="0" cy="0"/>
        </a:xfrm>
      </p:grpSpPr>
      <p:sp>
        <p:nvSpPr>
          <p:cNvPr id="27" name="Изображение"/>
          <p:cNvSpPr>
            <a:spLocks noGrp="1"/>
          </p:cNvSpPr>
          <p:nvPr>
            <p:ph type="pic" sz="quarter" idx="13"/>
          </p:nvPr>
        </p:nvSpPr>
        <p:spPr>
          <a:xfrm>
            <a:off x="4685853" y="1525489"/>
            <a:ext cx="2812852" cy="3683497"/>
          </a:xfrm>
          <a:prstGeom prst="rect">
            <a:avLst/>
          </a:prstGeom>
        </p:spPr>
        <p:txBody>
          <a:bodyPr lIns="38404" tIns="19202" rIns="38404" bIns="19202" anchor="t">
            <a:noAutofit/>
          </a:bodyPr>
          <a:lstStyle/>
          <a:p>
            <a:endParaRPr/>
          </a:p>
        </p:txBody>
      </p:sp>
      <p:sp>
        <p:nvSpPr>
          <p:cNvPr id="28" name="Текст заголовка"/>
          <p:cNvSpPr txBox="1">
            <a:spLocks noGrp="1"/>
          </p:cNvSpPr>
          <p:nvPr>
            <p:ph type="title"/>
          </p:nvPr>
        </p:nvSpPr>
        <p:spPr>
          <a:prstGeom prst="rect">
            <a:avLst/>
          </a:prstGeom>
        </p:spPr>
        <p:txBody>
          <a:bodyPr/>
          <a:lstStyle/>
          <a:p>
            <a:r>
              <a:t>Текст заголовка</a:t>
            </a:r>
          </a:p>
        </p:txBody>
      </p:sp>
      <p:sp>
        <p:nvSpPr>
          <p:cNvPr id="29" name="Уровень текста 1…"/>
          <p:cNvSpPr txBox="1">
            <a:spLocks noGrp="1"/>
          </p:cNvSpPr>
          <p:nvPr>
            <p:ph type="body" sz="quarter" idx="1"/>
          </p:nvPr>
        </p:nvSpPr>
        <p:spPr>
          <a:xfrm>
            <a:off x="1645295" y="1525489"/>
            <a:ext cx="2812852" cy="3683497"/>
          </a:xfrm>
          <a:prstGeom prst="rect">
            <a:avLst/>
          </a:prstGeom>
        </p:spPr>
        <p:txBody>
          <a:bodyPr/>
          <a:lstStyle>
            <a:lvl1pPr marL="195453" indent="-195453">
              <a:spcBef>
                <a:spcPts val="1890"/>
              </a:spcBef>
              <a:defRPr sz="1600"/>
            </a:lvl1pPr>
            <a:lvl2pPr marL="339471" indent="-195453">
              <a:spcBef>
                <a:spcPts val="1890"/>
              </a:spcBef>
              <a:defRPr sz="1600"/>
            </a:lvl2pPr>
            <a:lvl3pPr marL="483489" indent="-195453">
              <a:spcBef>
                <a:spcPts val="1890"/>
              </a:spcBef>
              <a:defRPr sz="1600"/>
            </a:lvl3pPr>
            <a:lvl4pPr marL="627507" indent="-195453">
              <a:spcBef>
                <a:spcPts val="1890"/>
              </a:spcBef>
              <a:defRPr sz="1600"/>
            </a:lvl4pPr>
            <a:lvl5pPr marL="771525" indent="-195453">
              <a:spcBef>
                <a:spcPts val="1890"/>
              </a:spcBef>
              <a:defRPr sz="16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Пункты">
    <p:bg>
      <p:bgPr>
        <a:solidFill>
          <a:srgbClr val="FFFFFF"/>
        </a:solidFill>
        <a:effectLst/>
      </p:bgPr>
    </p:bg>
    <p:spTree>
      <p:nvGrpSpPr>
        <p:cNvPr id="1" name=""/>
        <p:cNvGrpSpPr/>
        <p:nvPr/>
      </p:nvGrpSpPr>
      <p:grpSpPr>
        <a:xfrm>
          <a:off x="0" y="0"/>
          <a:ext cx="0" cy="0"/>
          <a:chOff x="0" y="0"/>
          <a:chExt cx="0" cy="0"/>
        </a:xfrm>
      </p:grpSpPr>
      <p:sp>
        <p:nvSpPr>
          <p:cNvPr id="32" name="Уровень текста 1…"/>
          <p:cNvSpPr txBox="1">
            <a:spLocks noGrp="1"/>
          </p:cNvSpPr>
          <p:nvPr>
            <p:ph type="body" idx="1"/>
          </p:nvPr>
        </p:nvSpPr>
        <p:spPr>
          <a:xfrm>
            <a:off x="1645295" y="744142"/>
            <a:ext cx="5853410" cy="4226719"/>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Фото — 3 шт.">
    <p:bg>
      <p:bgPr>
        <a:solidFill>
          <a:srgbClr val="FFFFFF"/>
        </a:solidFill>
        <a:effectLst/>
      </p:bgPr>
    </p:bg>
    <p:spTree>
      <p:nvGrpSpPr>
        <p:cNvPr id="1" name=""/>
        <p:cNvGrpSpPr/>
        <p:nvPr/>
      </p:nvGrpSpPr>
      <p:grpSpPr>
        <a:xfrm>
          <a:off x="0" y="0"/>
          <a:ext cx="0" cy="0"/>
          <a:chOff x="0" y="0"/>
          <a:chExt cx="0" cy="0"/>
        </a:xfrm>
      </p:grpSpPr>
      <p:sp>
        <p:nvSpPr>
          <p:cNvPr id="35" name="Изображение"/>
          <p:cNvSpPr>
            <a:spLocks noGrp="1"/>
          </p:cNvSpPr>
          <p:nvPr>
            <p:ph type="pic" sz="quarter" idx="13"/>
          </p:nvPr>
        </p:nvSpPr>
        <p:spPr>
          <a:xfrm>
            <a:off x="4685853" y="2984005"/>
            <a:ext cx="2812852" cy="2210099"/>
          </a:xfrm>
          <a:prstGeom prst="rect">
            <a:avLst/>
          </a:prstGeom>
        </p:spPr>
        <p:txBody>
          <a:bodyPr lIns="38404" tIns="19202" rIns="38404" bIns="19202" anchor="t">
            <a:noAutofit/>
          </a:bodyPr>
          <a:lstStyle/>
          <a:p>
            <a:endParaRPr/>
          </a:p>
        </p:txBody>
      </p:sp>
      <p:sp>
        <p:nvSpPr>
          <p:cNvPr id="36" name="Изображение"/>
          <p:cNvSpPr>
            <a:spLocks noGrp="1"/>
          </p:cNvSpPr>
          <p:nvPr>
            <p:ph type="pic" sz="quarter" idx="14"/>
          </p:nvPr>
        </p:nvSpPr>
        <p:spPr>
          <a:xfrm>
            <a:off x="4689133" y="520898"/>
            <a:ext cx="2812852" cy="2210099"/>
          </a:xfrm>
          <a:prstGeom prst="rect">
            <a:avLst/>
          </a:prstGeom>
        </p:spPr>
        <p:txBody>
          <a:bodyPr lIns="38404" tIns="19202" rIns="38404" bIns="19202" anchor="t">
            <a:noAutofit/>
          </a:bodyPr>
          <a:lstStyle/>
          <a:p>
            <a:endParaRPr/>
          </a:p>
        </p:txBody>
      </p:sp>
      <p:sp>
        <p:nvSpPr>
          <p:cNvPr id="37" name="Изображение"/>
          <p:cNvSpPr>
            <a:spLocks noGrp="1"/>
          </p:cNvSpPr>
          <p:nvPr>
            <p:ph type="pic" sz="half" idx="15"/>
          </p:nvPr>
        </p:nvSpPr>
        <p:spPr>
          <a:xfrm>
            <a:off x="1645295" y="520900"/>
            <a:ext cx="2812852" cy="4673203"/>
          </a:xfrm>
          <a:prstGeom prst="rect">
            <a:avLst/>
          </a:prstGeom>
        </p:spPr>
        <p:txBody>
          <a:bodyPr lIns="38404" tIns="19202" rIns="38404" bIns="19202" anchor="t">
            <a:noAutofit/>
          </a:bodyPr>
          <a:lstStyle/>
          <a:p>
            <a:endParaRPr/>
          </a:p>
        </p:txBody>
      </p:sp>
      <p:sp>
        <p:nvSpPr>
          <p:cNvPr id="3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53957"/>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1645295" y="260451"/>
            <a:ext cx="5853410" cy="1265039"/>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normAutofit/>
          </a:bodyPr>
          <a:lstStyle/>
          <a:p>
            <a:r>
              <a:t>Текст заголовка</a:t>
            </a:r>
          </a:p>
        </p:txBody>
      </p:sp>
      <p:sp>
        <p:nvSpPr>
          <p:cNvPr id="3" name="Уровень текста 1…"/>
          <p:cNvSpPr txBox="1">
            <a:spLocks noGrp="1"/>
          </p:cNvSpPr>
          <p:nvPr>
            <p:ph type="body" idx="1"/>
          </p:nvPr>
        </p:nvSpPr>
        <p:spPr>
          <a:xfrm>
            <a:off x="1645295" y="1525489"/>
            <a:ext cx="5853410" cy="3683497"/>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4452820" y="5421065"/>
            <a:ext cx="231664" cy="214482"/>
          </a:xfrm>
          <a:prstGeom prst="rect">
            <a:avLst/>
          </a:prstGeom>
          <a:ln w="12700">
            <a:miter lim="400000"/>
          </a:ln>
        </p:spPr>
        <p:txBody>
          <a:bodyPr wrap="none" lIns="30004" tIns="30004" rIns="30004" bIns="30004">
            <a:spAutoFit/>
          </a:bodyPr>
          <a:lstStyle>
            <a:lvl1pPr>
              <a:defRPr sz="10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345043" rtl="0" latinLnBrk="0">
        <a:lnSpc>
          <a:spcPct val="100000"/>
        </a:lnSpc>
        <a:spcBef>
          <a:spcPts val="0"/>
        </a:spcBef>
        <a:spcAft>
          <a:spcPts val="0"/>
        </a:spcAft>
        <a:buClrTx/>
        <a:buSzTx/>
        <a:buFontTx/>
        <a:buNone/>
        <a:tabLst/>
        <a:defRPr sz="4700" b="0" i="0" u="none" strike="noStrike" cap="none" spc="0" baseline="0">
          <a:ln>
            <a:noFill/>
          </a:ln>
          <a:solidFill>
            <a:srgbClr val="000000"/>
          </a:solidFill>
          <a:uFillTx/>
          <a:latin typeface="+mj-lt"/>
          <a:ea typeface="+mj-ea"/>
          <a:cs typeface="+mj-cs"/>
          <a:sym typeface="Helvetica Light"/>
        </a:defRPr>
      </a:lvl1pPr>
      <a:lvl2pPr marL="0" marR="0" indent="96012" algn="ctr" defTabSz="345043" rtl="0" latinLnBrk="0">
        <a:lnSpc>
          <a:spcPct val="100000"/>
        </a:lnSpc>
        <a:spcBef>
          <a:spcPts val="0"/>
        </a:spcBef>
        <a:spcAft>
          <a:spcPts val="0"/>
        </a:spcAft>
        <a:buClrTx/>
        <a:buSzTx/>
        <a:buFontTx/>
        <a:buNone/>
        <a:tabLst/>
        <a:defRPr sz="4700" b="0" i="0" u="none" strike="noStrike" cap="none" spc="0" baseline="0">
          <a:ln>
            <a:noFill/>
          </a:ln>
          <a:solidFill>
            <a:srgbClr val="000000"/>
          </a:solidFill>
          <a:uFillTx/>
          <a:latin typeface="+mj-lt"/>
          <a:ea typeface="+mj-ea"/>
          <a:cs typeface="+mj-cs"/>
          <a:sym typeface="Helvetica Light"/>
        </a:defRPr>
      </a:lvl2pPr>
      <a:lvl3pPr marL="0" marR="0" indent="192024" algn="ctr" defTabSz="345043" rtl="0" latinLnBrk="0">
        <a:lnSpc>
          <a:spcPct val="100000"/>
        </a:lnSpc>
        <a:spcBef>
          <a:spcPts val="0"/>
        </a:spcBef>
        <a:spcAft>
          <a:spcPts val="0"/>
        </a:spcAft>
        <a:buClrTx/>
        <a:buSzTx/>
        <a:buFontTx/>
        <a:buNone/>
        <a:tabLst/>
        <a:defRPr sz="4700" b="0" i="0" u="none" strike="noStrike" cap="none" spc="0" baseline="0">
          <a:ln>
            <a:noFill/>
          </a:ln>
          <a:solidFill>
            <a:srgbClr val="000000"/>
          </a:solidFill>
          <a:uFillTx/>
          <a:latin typeface="+mj-lt"/>
          <a:ea typeface="+mj-ea"/>
          <a:cs typeface="+mj-cs"/>
          <a:sym typeface="Helvetica Light"/>
        </a:defRPr>
      </a:lvl3pPr>
      <a:lvl4pPr marL="0" marR="0" indent="288036" algn="ctr" defTabSz="345043" rtl="0" latinLnBrk="0">
        <a:lnSpc>
          <a:spcPct val="100000"/>
        </a:lnSpc>
        <a:spcBef>
          <a:spcPts val="0"/>
        </a:spcBef>
        <a:spcAft>
          <a:spcPts val="0"/>
        </a:spcAft>
        <a:buClrTx/>
        <a:buSzTx/>
        <a:buFontTx/>
        <a:buNone/>
        <a:tabLst/>
        <a:defRPr sz="4700" b="0" i="0" u="none" strike="noStrike" cap="none" spc="0" baseline="0">
          <a:ln>
            <a:noFill/>
          </a:ln>
          <a:solidFill>
            <a:srgbClr val="000000"/>
          </a:solidFill>
          <a:uFillTx/>
          <a:latin typeface="+mj-lt"/>
          <a:ea typeface="+mj-ea"/>
          <a:cs typeface="+mj-cs"/>
          <a:sym typeface="Helvetica Light"/>
        </a:defRPr>
      </a:lvl4pPr>
      <a:lvl5pPr marL="0" marR="0" indent="384048" algn="ctr" defTabSz="345043" rtl="0" latinLnBrk="0">
        <a:lnSpc>
          <a:spcPct val="100000"/>
        </a:lnSpc>
        <a:spcBef>
          <a:spcPts val="0"/>
        </a:spcBef>
        <a:spcAft>
          <a:spcPts val="0"/>
        </a:spcAft>
        <a:buClrTx/>
        <a:buSzTx/>
        <a:buFontTx/>
        <a:buNone/>
        <a:tabLst/>
        <a:defRPr sz="4700" b="0" i="0" u="none" strike="noStrike" cap="none" spc="0" baseline="0">
          <a:ln>
            <a:noFill/>
          </a:ln>
          <a:solidFill>
            <a:srgbClr val="000000"/>
          </a:solidFill>
          <a:uFillTx/>
          <a:latin typeface="+mj-lt"/>
          <a:ea typeface="+mj-ea"/>
          <a:cs typeface="+mj-cs"/>
          <a:sym typeface="Helvetica Light"/>
        </a:defRPr>
      </a:lvl5pPr>
      <a:lvl6pPr marL="0" marR="0" indent="480060" algn="ctr" defTabSz="345043" rtl="0" latinLnBrk="0">
        <a:lnSpc>
          <a:spcPct val="100000"/>
        </a:lnSpc>
        <a:spcBef>
          <a:spcPts val="0"/>
        </a:spcBef>
        <a:spcAft>
          <a:spcPts val="0"/>
        </a:spcAft>
        <a:buClrTx/>
        <a:buSzTx/>
        <a:buFontTx/>
        <a:buNone/>
        <a:tabLst/>
        <a:defRPr sz="4700" b="0" i="0" u="none" strike="noStrike" cap="none" spc="0" baseline="0">
          <a:ln>
            <a:noFill/>
          </a:ln>
          <a:solidFill>
            <a:srgbClr val="000000"/>
          </a:solidFill>
          <a:uFillTx/>
          <a:latin typeface="+mj-lt"/>
          <a:ea typeface="+mj-ea"/>
          <a:cs typeface="+mj-cs"/>
          <a:sym typeface="Helvetica Light"/>
        </a:defRPr>
      </a:lvl6pPr>
      <a:lvl7pPr marL="0" marR="0" indent="576072" algn="ctr" defTabSz="345043" rtl="0" latinLnBrk="0">
        <a:lnSpc>
          <a:spcPct val="100000"/>
        </a:lnSpc>
        <a:spcBef>
          <a:spcPts val="0"/>
        </a:spcBef>
        <a:spcAft>
          <a:spcPts val="0"/>
        </a:spcAft>
        <a:buClrTx/>
        <a:buSzTx/>
        <a:buFontTx/>
        <a:buNone/>
        <a:tabLst/>
        <a:defRPr sz="4700" b="0" i="0" u="none" strike="noStrike" cap="none" spc="0" baseline="0">
          <a:ln>
            <a:noFill/>
          </a:ln>
          <a:solidFill>
            <a:srgbClr val="000000"/>
          </a:solidFill>
          <a:uFillTx/>
          <a:latin typeface="+mj-lt"/>
          <a:ea typeface="+mj-ea"/>
          <a:cs typeface="+mj-cs"/>
          <a:sym typeface="Helvetica Light"/>
        </a:defRPr>
      </a:lvl7pPr>
      <a:lvl8pPr marL="0" marR="0" indent="672084" algn="ctr" defTabSz="345043" rtl="0" latinLnBrk="0">
        <a:lnSpc>
          <a:spcPct val="100000"/>
        </a:lnSpc>
        <a:spcBef>
          <a:spcPts val="0"/>
        </a:spcBef>
        <a:spcAft>
          <a:spcPts val="0"/>
        </a:spcAft>
        <a:buClrTx/>
        <a:buSzTx/>
        <a:buFontTx/>
        <a:buNone/>
        <a:tabLst/>
        <a:defRPr sz="4700" b="0" i="0" u="none" strike="noStrike" cap="none" spc="0" baseline="0">
          <a:ln>
            <a:noFill/>
          </a:ln>
          <a:solidFill>
            <a:srgbClr val="000000"/>
          </a:solidFill>
          <a:uFillTx/>
          <a:latin typeface="+mj-lt"/>
          <a:ea typeface="+mj-ea"/>
          <a:cs typeface="+mj-cs"/>
          <a:sym typeface="Helvetica Light"/>
        </a:defRPr>
      </a:lvl8pPr>
      <a:lvl9pPr marL="0" marR="0" indent="768096" algn="ctr" defTabSz="345043" rtl="0" latinLnBrk="0">
        <a:lnSpc>
          <a:spcPct val="100000"/>
        </a:lnSpc>
        <a:spcBef>
          <a:spcPts val="0"/>
        </a:spcBef>
        <a:spcAft>
          <a:spcPts val="0"/>
        </a:spcAft>
        <a:buClrTx/>
        <a:buSzTx/>
        <a:buFontTx/>
        <a:buNone/>
        <a:tabLst/>
        <a:defRPr sz="4700" b="0" i="0" u="none" strike="noStrike" cap="none" spc="0" baseline="0">
          <a:ln>
            <a:noFill/>
          </a:ln>
          <a:solidFill>
            <a:srgbClr val="000000"/>
          </a:solidFill>
          <a:uFillTx/>
          <a:latin typeface="+mj-lt"/>
          <a:ea typeface="+mj-ea"/>
          <a:cs typeface="+mj-cs"/>
          <a:sym typeface="Helvetica Light"/>
        </a:defRPr>
      </a:lvl9pPr>
    </p:titleStyle>
    <p:bodyStyle>
      <a:lvl1pPr marL="259292" marR="0" indent="-259292" algn="l" defTabSz="345043" rtl="0" latinLnBrk="0">
        <a:lnSpc>
          <a:spcPct val="100000"/>
        </a:lnSpc>
        <a:spcBef>
          <a:spcPts val="2478"/>
        </a:spcBef>
        <a:spcAft>
          <a:spcPts val="0"/>
        </a:spcAft>
        <a:buClrTx/>
        <a:buSzPct val="75000"/>
        <a:buFontTx/>
        <a:buChar char="•"/>
        <a:tabLst/>
        <a:defRPr sz="2100" b="0" i="0" u="none" strike="noStrike" cap="none" spc="0" baseline="0">
          <a:ln>
            <a:noFill/>
          </a:ln>
          <a:solidFill>
            <a:srgbClr val="000000"/>
          </a:solidFill>
          <a:uFillTx/>
          <a:latin typeface="+mj-lt"/>
          <a:ea typeface="+mj-ea"/>
          <a:cs typeface="+mj-cs"/>
          <a:sym typeface="Helvetica Light"/>
        </a:defRPr>
      </a:lvl1pPr>
      <a:lvl2pPr marL="445982" marR="0" indent="-259292" algn="l" defTabSz="345043" rtl="0" latinLnBrk="0">
        <a:lnSpc>
          <a:spcPct val="100000"/>
        </a:lnSpc>
        <a:spcBef>
          <a:spcPts val="2478"/>
        </a:spcBef>
        <a:spcAft>
          <a:spcPts val="0"/>
        </a:spcAft>
        <a:buClrTx/>
        <a:buSzPct val="75000"/>
        <a:buFontTx/>
        <a:buChar char="•"/>
        <a:tabLst/>
        <a:defRPr sz="2100" b="0" i="0" u="none" strike="noStrike" cap="none" spc="0" baseline="0">
          <a:ln>
            <a:noFill/>
          </a:ln>
          <a:solidFill>
            <a:srgbClr val="000000"/>
          </a:solidFill>
          <a:uFillTx/>
          <a:latin typeface="+mj-lt"/>
          <a:ea typeface="+mj-ea"/>
          <a:cs typeface="+mj-cs"/>
          <a:sym typeface="Helvetica Light"/>
        </a:defRPr>
      </a:lvl2pPr>
      <a:lvl3pPr marL="632672" marR="0" indent="-259292" algn="l" defTabSz="345043" rtl="0" latinLnBrk="0">
        <a:lnSpc>
          <a:spcPct val="100000"/>
        </a:lnSpc>
        <a:spcBef>
          <a:spcPts val="2478"/>
        </a:spcBef>
        <a:spcAft>
          <a:spcPts val="0"/>
        </a:spcAft>
        <a:buClrTx/>
        <a:buSzPct val="75000"/>
        <a:buFontTx/>
        <a:buChar char="•"/>
        <a:tabLst/>
        <a:defRPr sz="2100" b="0" i="0" u="none" strike="noStrike" cap="none" spc="0" baseline="0">
          <a:ln>
            <a:noFill/>
          </a:ln>
          <a:solidFill>
            <a:srgbClr val="000000"/>
          </a:solidFill>
          <a:uFillTx/>
          <a:latin typeface="+mj-lt"/>
          <a:ea typeface="+mj-ea"/>
          <a:cs typeface="+mj-cs"/>
          <a:sym typeface="Helvetica Light"/>
        </a:defRPr>
      </a:lvl3pPr>
      <a:lvl4pPr marL="819362" marR="0" indent="-259292" algn="l" defTabSz="345043" rtl="0" latinLnBrk="0">
        <a:lnSpc>
          <a:spcPct val="100000"/>
        </a:lnSpc>
        <a:spcBef>
          <a:spcPts val="2478"/>
        </a:spcBef>
        <a:spcAft>
          <a:spcPts val="0"/>
        </a:spcAft>
        <a:buClrTx/>
        <a:buSzPct val="75000"/>
        <a:buFontTx/>
        <a:buChar char="•"/>
        <a:tabLst/>
        <a:defRPr sz="2100" b="0" i="0" u="none" strike="noStrike" cap="none" spc="0" baseline="0">
          <a:ln>
            <a:noFill/>
          </a:ln>
          <a:solidFill>
            <a:srgbClr val="000000"/>
          </a:solidFill>
          <a:uFillTx/>
          <a:latin typeface="+mj-lt"/>
          <a:ea typeface="+mj-ea"/>
          <a:cs typeface="+mj-cs"/>
          <a:sym typeface="Helvetica Light"/>
        </a:defRPr>
      </a:lvl4pPr>
      <a:lvl5pPr marL="1006052" marR="0" indent="-259292" algn="l" defTabSz="345043" rtl="0" latinLnBrk="0">
        <a:lnSpc>
          <a:spcPct val="100000"/>
        </a:lnSpc>
        <a:spcBef>
          <a:spcPts val="2478"/>
        </a:spcBef>
        <a:spcAft>
          <a:spcPts val="0"/>
        </a:spcAft>
        <a:buClrTx/>
        <a:buSzPct val="75000"/>
        <a:buFontTx/>
        <a:buChar char="•"/>
        <a:tabLst/>
        <a:defRPr sz="2100" b="0" i="0" u="none" strike="noStrike" cap="none" spc="0" baseline="0">
          <a:ln>
            <a:noFill/>
          </a:ln>
          <a:solidFill>
            <a:srgbClr val="000000"/>
          </a:solidFill>
          <a:uFillTx/>
          <a:latin typeface="+mj-lt"/>
          <a:ea typeface="+mj-ea"/>
          <a:cs typeface="+mj-cs"/>
          <a:sym typeface="Helvetica Light"/>
        </a:defRPr>
      </a:lvl5pPr>
      <a:lvl6pPr marL="1192742" marR="0" indent="-259292" algn="l" defTabSz="345043" rtl="0" latinLnBrk="0">
        <a:lnSpc>
          <a:spcPct val="100000"/>
        </a:lnSpc>
        <a:spcBef>
          <a:spcPts val="2478"/>
        </a:spcBef>
        <a:spcAft>
          <a:spcPts val="0"/>
        </a:spcAft>
        <a:buClrTx/>
        <a:buSzPct val="75000"/>
        <a:buFontTx/>
        <a:buChar char="•"/>
        <a:tabLst/>
        <a:defRPr sz="2100" b="0" i="0" u="none" strike="noStrike" cap="none" spc="0" baseline="0">
          <a:ln>
            <a:noFill/>
          </a:ln>
          <a:solidFill>
            <a:srgbClr val="000000"/>
          </a:solidFill>
          <a:uFillTx/>
          <a:latin typeface="+mj-lt"/>
          <a:ea typeface="+mj-ea"/>
          <a:cs typeface="+mj-cs"/>
          <a:sym typeface="Helvetica Light"/>
        </a:defRPr>
      </a:lvl6pPr>
      <a:lvl7pPr marL="1379432" marR="0" indent="-259292" algn="l" defTabSz="345043" rtl="0" latinLnBrk="0">
        <a:lnSpc>
          <a:spcPct val="100000"/>
        </a:lnSpc>
        <a:spcBef>
          <a:spcPts val="2478"/>
        </a:spcBef>
        <a:spcAft>
          <a:spcPts val="0"/>
        </a:spcAft>
        <a:buClrTx/>
        <a:buSzPct val="75000"/>
        <a:buFontTx/>
        <a:buChar char="•"/>
        <a:tabLst/>
        <a:defRPr sz="2100" b="0" i="0" u="none" strike="noStrike" cap="none" spc="0" baseline="0">
          <a:ln>
            <a:noFill/>
          </a:ln>
          <a:solidFill>
            <a:srgbClr val="000000"/>
          </a:solidFill>
          <a:uFillTx/>
          <a:latin typeface="+mj-lt"/>
          <a:ea typeface="+mj-ea"/>
          <a:cs typeface="+mj-cs"/>
          <a:sym typeface="Helvetica Light"/>
        </a:defRPr>
      </a:lvl7pPr>
      <a:lvl8pPr marL="1566122" marR="0" indent="-259292" algn="l" defTabSz="345043" rtl="0" latinLnBrk="0">
        <a:lnSpc>
          <a:spcPct val="100000"/>
        </a:lnSpc>
        <a:spcBef>
          <a:spcPts val="2478"/>
        </a:spcBef>
        <a:spcAft>
          <a:spcPts val="0"/>
        </a:spcAft>
        <a:buClrTx/>
        <a:buSzPct val="75000"/>
        <a:buFontTx/>
        <a:buChar char="•"/>
        <a:tabLst/>
        <a:defRPr sz="2100" b="0" i="0" u="none" strike="noStrike" cap="none" spc="0" baseline="0">
          <a:ln>
            <a:noFill/>
          </a:ln>
          <a:solidFill>
            <a:srgbClr val="000000"/>
          </a:solidFill>
          <a:uFillTx/>
          <a:latin typeface="+mj-lt"/>
          <a:ea typeface="+mj-ea"/>
          <a:cs typeface="+mj-cs"/>
          <a:sym typeface="Helvetica Light"/>
        </a:defRPr>
      </a:lvl8pPr>
      <a:lvl9pPr marL="1752812" marR="0" indent="-259292" algn="l" defTabSz="345043" rtl="0" latinLnBrk="0">
        <a:lnSpc>
          <a:spcPct val="100000"/>
        </a:lnSpc>
        <a:spcBef>
          <a:spcPts val="2478"/>
        </a:spcBef>
        <a:spcAft>
          <a:spcPts val="0"/>
        </a:spcAft>
        <a:buClrTx/>
        <a:buSzPct val="75000"/>
        <a:buFontTx/>
        <a:buChar char="•"/>
        <a:tabLst/>
        <a:defRPr sz="2100" b="0" i="0" u="none" strike="noStrike" cap="none" spc="0" baseline="0">
          <a:ln>
            <a:noFill/>
          </a:ln>
          <a:solidFill>
            <a:srgbClr val="000000"/>
          </a:solidFill>
          <a:uFillTx/>
          <a:latin typeface="+mj-lt"/>
          <a:ea typeface="+mj-ea"/>
          <a:cs typeface="+mj-cs"/>
          <a:sym typeface="Helvetica Light"/>
        </a:defRPr>
      </a:lvl9pPr>
    </p:bodyStyle>
    <p:otherStyle>
      <a:lvl1pPr marL="0" marR="0" indent="0" algn="ctr" defTabSz="345043"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Light"/>
        </a:defRPr>
      </a:lvl1pPr>
      <a:lvl2pPr marL="0" marR="0" indent="96012" algn="ctr" defTabSz="345043"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Light"/>
        </a:defRPr>
      </a:lvl2pPr>
      <a:lvl3pPr marL="0" marR="0" indent="192024" algn="ctr" defTabSz="345043"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Light"/>
        </a:defRPr>
      </a:lvl3pPr>
      <a:lvl4pPr marL="0" marR="0" indent="288036" algn="ctr" defTabSz="345043"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Light"/>
        </a:defRPr>
      </a:lvl4pPr>
      <a:lvl5pPr marL="0" marR="0" indent="384048" algn="ctr" defTabSz="345043"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Light"/>
        </a:defRPr>
      </a:lvl5pPr>
      <a:lvl6pPr marL="0" marR="0" indent="480060" algn="ctr" defTabSz="345043"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Light"/>
        </a:defRPr>
      </a:lvl6pPr>
      <a:lvl7pPr marL="0" marR="0" indent="576072" algn="ctr" defTabSz="345043"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Light"/>
        </a:defRPr>
      </a:lvl7pPr>
      <a:lvl8pPr marL="0" marR="0" indent="672084" algn="ctr" defTabSz="345043"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Light"/>
        </a:defRPr>
      </a:lvl8pPr>
      <a:lvl9pPr marL="0" marR="0" indent="768096" algn="ctr" defTabSz="345043"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Линия"/>
          <p:cNvSpPr/>
          <p:nvPr/>
        </p:nvSpPr>
        <p:spPr>
          <a:xfrm flipV="1">
            <a:off x="3888879" y="668403"/>
            <a:ext cx="0" cy="1157229"/>
          </a:xfrm>
          <a:prstGeom prst="line">
            <a:avLst/>
          </a:prstGeom>
          <a:ln w="12700">
            <a:solidFill>
              <a:srgbClr val="FFFFFF"/>
            </a:solidFill>
            <a:miter lim="400000"/>
          </a:ln>
        </p:spPr>
        <p:txBody>
          <a:bodyPr lIns="30004" tIns="30004" rIns="30004" bIns="30004" anchor="ctr"/>
          <a:lstStyle/>
          <a:p>
            <a:pPr>
              <a:defRPr sz="3200"/>
            </a:pPr>
            <a:endParaRPr/>
          </a:p>
        </p:txBody>
      </p:sp>
      <p:sp>
        <p:nvSpPr>
          <p:cNvPr id="52" name="Очень крутой…"/>
          <p:cNvSpPr txBox="1"/>
          <p:nvPr/>
        </p:nvSpPr>
        <p:spPr>
          <a:xfrm>
            <a:off x="2627784" y="1627364"/>
            <a:ext cx="5904656" cy="1731706"/>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p>
            <a:pPr algn="l">
              <a:defRPr sz="7000" b="1" cap="all">
                <a:solidFill>
                  <a:srgbClr val="253957"/>
                </a:solidFill>
                <a:latin typeface="+mn-lt"/>
                <a:ea typeface="+mn-ea"/>
                <a:cs typeface="+mn-cs"/>
                <a:sym typeface="Arial Narrow"/>
              </a:defRPr>
            </a:pPr>
            <a:r>
              <a:rPr lang="ru-RU" sz="4800" dirty="0" smtClean="0"/>
              <a:t>направление</a:t>
            </a:r>
            <a:br>
              <a:rPr lang="ru-RU" sz="4800" dirty="0" smtClean="0"/>
            </a:br>
            <a:r>
              <a:rPr lang="ru-RU" sz="4800" dirty="0" smtClean="0"/>
              <a:t>«социология»</a:t>
            </a:r>
            <a:endParaRPr sz="4800" dirty="0"/>
          </a:p>
        </p:txBody>
      </p:sp>
      <p:sp>
        <p:nvSpPr>
          <p:cNvPr id="53" name="Очень крутой подзаголовок презентации"/>
          <p:cNvSpPr txBox="1"/>
          <p:nvPr/>
        </p:nvSpPr>
        <p:spPr>
          <a:xfrm>
            <a:off x="2627784" y="3361556"/>
            <a:ext cx="6516216" cy="108012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lvl1pPr algn="l">
              <a:defRPr sz="4200">
                <a:solidFill>
                  <a:srgbClr val="253957"/>
                </a:solidFill>
                <a:latin typeface="+mn-lt"/>
                <a:ea typeface="+mn-ea"/>
                <a:cs typeface="+mn-cs"/>
                <a:sym typeface="Arial Narrow"/>
              </a:defRPr>
            </a:lvl1pPr>
          </a:lstStyle>
          <a:p>
            <a:r>
              <a:rPr lang="ru-RU" sz="3200" dirty="0" err="1" smtClean="0"/>
              <a:t>Вебинар</a:t>
            </a:r>
            <a:r>
              <a:rPr lang="ru-RU" sz="3200" dirty="0" smtClean="0"/>
              <a:t> для членов экспертных комиссий «Высший пилотаж – Регион»</a:t>
            </a:r>
            <a:endParaRPr sz="3200" dirty="0"/>
          </a:p>
        </p:txBody>
      </p:sp>
      <p:sp>
        <p:nvSpPr>
          <p:cNvPr id="54" name="Название подразделения,  лаборатории, факультета и т.д."/>
          <p:cNvSpPr txBox="1"/>
          <p:nvPr/>
        </p:nvSpPr>
        <p:spPr>
          <a:xfrm>
            <a:off x="2668843" y="488685"/>
            <a:ext cx="3541284" cy="891591"/>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p>
            <a:pPr algn="l">
              <a:defRPr sz="4200">
                <a:solidFill>
                  <a:srgbClr val="253957"/>
                </a:solidFill>
                <a:latin typeface="+mn-lt"/>
                <a:ea typeface="+mn-ea"/>
                <a:cs typeface="+mn-cs"/>
                <a:sym typeface="Arial Narrow"/>
              </a:defRPr>
            </a:pPr>
            <a:r>
              <a:rPr lang="ru-RU" sz="1800" dirty="0">
                <a:sym typeface="Arial Narrow"/>
              </a:rPr>
              <a:t>Конкурс исследовательских и проектных работ школьников «Высший пилотаж» </a:t>
            </a:r>
            <a:endParaRPr dirty="0"/>
          </a:p>
        </p:txBody>
      </p:sp>
      <p:sp>
        <p:nvSpPr>
          <p:cNvPr id="55" name="Москва, 2017"/>
          <p:cNvSpPr txBox="1"/>
          <p:nvPr/>
        </p:nvSpPr>
        <p:spPr>
          <a:xfrm>
            <a:off x="2668843" y="4829300"/>
            <a:ext cx="3541284" cy="491481"/>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l" defTabSz="642937">
              <a:defRPr sz="2800">
                <a:solidFill>
                  <a:srgbClr val="253957"/>
                </a:solidFill>
                <a:latin typeface="+mn-lt"/>
                <a:ea typeface="+mn-ea"/>
                <a:cs typeface="+mn-cs"/>
                <a:sym typeface="Arial Narrow"/>
              </a:defRPr>
            </a:lvl1pPr>
          </a:lstStyle>
          <a:p>
            <a:r>
              <a:rPr dirty="0"/>
              <a:t>Москва, </a:t>
            </a:r>
            <a:r>
              <a:rPr dirty="0" smtClean="0"/>
              <a:t>201</a:t>
            </a:r>
            <a:r>
              <a:rPr lang="en-US" dirty="0" smtClean="0"/>
              <a:t>8</a:t>
            </a:r>
            <a:endParaRPr dirty="0"/>
          </a:p>
        </p:txBody>
      </p:sp>
      <p:pic>
        <p:nvPicPr>
          <p:cNvPr id="56" name="Изображение" descr="Изображение"/>
          <p:cNvPicPr>
            <a:picLocks noChangeAspect="1"/>
          </p:cNvPicPr>
          <p:nvPr/>
        </p:nvPicPr>
        <p:blipFill>
          <a:blip r:embed="rId2">
            <a:extLst/>
          </a:blip>
          <a:stretch>
            <a:fillRect/>
          </a:stretch>
        </p:blipFill>
        <p:spPr>
          <a:xfrm>
            <a:off x="458241" y="554475"/>
            <a:ext cx="1026045" cy="1102312"/>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251520" y="1849388"/>
            <a:ext cx="8712968" cy="3744416"/>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p>
            <a:pPr algn="l">
              <a:spcBef>
                <a:spcPts val="1176"/>
              </a:spcBef>
              <a:buSzPct val="100000"/>
              <a:defRPr sz="2800">
                <a:solidFill>
                  <a:srgbClr val="253957"/>
                </a:solidFill>
                <a:latin typeface="+mn-lt"/>
                <a:ea typeface="+mn-ea"/>
                <a:cs typeface="+mn-cs"/>
                <a:sym typeface="Arial Narrow"/>
              </a:defRPr>
            </a:pPr>
            <a:r>
              <a:rPr lang="ru-RU" sz="2800" dirty="0">
                <a:sym typeface="Arial Narrow"/>
              </a:rPr>
              <a:t>Трансформация толерантности: Образ Европы в российских СМИ </a:t>
            </a:r>
            <a:r>
              <a:rPr lang="en-US" sz="2800" dirty="0" smtClean="0">
                <a:sym typeface="Arial Narrow"/>
              </a:rPr>
              <a:t>- </a:t>
            </a:r>
            <a:r>
              <a:rPr lang="ru-RU" sz="2800" dirty="0" smtClean="0">
                <a:sym typeface="Arial Narrow"/>
              </a:rPr>
              <a:t>44 балла</a:t>
            </a:r>
            <a:endParaRPr lang="ru-RU" dirty="0" smtClean="0"/>
          </a:p>
          <a:p>
            <a:pPr algn="l">
              <a:spcBef>
                <a:spcPts val="1176"/>
              </a:spcBef>
              <a:buSzPct val="100000"/>
              <a:defRPr sz="2800">
                <a:solidFill>
                  <a:srgbClr val="253957"/>
                </a:solidFill>
                <a:latin typeface="+mn-lt"/>
                <a:ea typeface="+mn-ea"/>
                <a:cs typeface="+mn-cs"/>
                <a:sym typeface="Arial Narrow"/>
              </a:defRPr>
            </a:pPr>
            <a:r>
              <a:rPr lang="ru-RU" sz="2000" dirty="0">
                <a:latin typeface="Lucida Grande"/>
                <a:ea typeface="Lucida Grande"/>
                <a:cs typeface="Lucida Grande"/>
              </a:rPr>
              <a:t>Используемые понятия не определены, теоретически не обоснованы. Вместо теоретического анализа темы представлено описание наблюдаемых фактов. Попытка контент-анализа в целом интересная, однако анализ мог бы быть более содержательным, если бы автор работы с самого начала теоретически обосновал аспекты проблемы. Приводимые в последней части работы статьи по теме не соотнесены с собственными полученными результатами.</a:t>
            </a:r>
            <a:endParaRPr sz="2000" dirty="0"/>
          </a:p>
        </p:txBody>
      </p:sp>
      <p:sp>
        <p:nvSpPr>
          <p:cNvPr id="74" name="Заголовок основного текста"/>
          <p:cNvSpPr txBox="1"/>
          <p:nvPr/>
        </p:nvSpPr>
        <p:spPr>
          <a:xfrm>
            <a:off x="467544" y="1057300"/>
            <a:ext cx="7847788" cy="5520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dirty="0" smtClean="0"/>
              <a:t>Пример...</a:t>
            </a:r>
            <a:endParaRPr dirty="0"/>
          </a:p>
        </p:txBody>
      </p:sp>
      <p:sp>
        <p:nvSpPr>
          <p:cNvPr id="75"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76"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Социология</a:t>
            </a:r>
          </a:p>
        </p:txBody>
      </p:sp>
      <p:pic>
        <p:nvPicPr>
          <p:cNvPr id="77"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Tree>
    <p:extLst>
      <p:ext uri="{BB962C8B-B14F-4D97-AF65-F5344CB8AC3E}">
        <p14:creationId xmlns:p14="http://schemas.microsoft.com/office/powerpoint/2010/main" val="317713903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251520" y="1633364"/>
            <a:ext cx="8712968" cy="396044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p>
            <a:pPr algn="l">
              <a:spcBef>
                <a:spcPts val="1176"/>
              </a:spcBef>
              <a:buSzPct val="100000"/>
              <a:defRPr sz="2800">
                <a:solidFill>
                  <a:srgbClr val="253957"/>
                </a:solidFill>
                <a:latin typeface="+mn-lt"/>
                <a:ea typeface="+mn-ea"/>
                <a:cs typeface="+mn-cs"/>
                <a:sym typeface="Arial Narrow"/>
              </a:defRPr>
            </a:pPr>
            <a:r>
              <a:rPr lang="ru-RU" sz="2800" dirty="0">
                <a:sym typeface="Arial Narrow"/>
              </a:rPr>
              <a:t>Гендерные различия политической культуры молодёжи на примере </a:t>
            </a:r>
            <a:r>
              <a:rPr lang="en-US" sz="2800" dirty="0" smtClean="0">
                <a:sym typeface="Arial Narrow"/>
              </a:rPr>
              <a:t>***</a:t>
            </a:r>
            <a:r>
              <a:rPr lang="ru-RU" sz="2800" dirty="0" smtClean="0">
                <a:sym typeface="Arial Narrow"/>
              </a:rPr>
              <a:t> </a:t>
            </a:r>
            <a:r>
              <a:rPr lang="en-US" sz="2800" dirty="0" smtClean="0">
                <a:sym typeface="Arial Narrow"/>
              </a:rPr>
              <a:t>- 73</a:t>
            </a:r>
            <a:r>
              <a:rPr lang="ru-RU" sz="2800" dirty="0" smtClean="0">
                <a:sym typeface="Arial Narrow"/>
              </a:rPr>
              <a:t> балла</a:t>
            </a:r>
            <a:endParaRPr lang="ru-RU" dirty="0" smtClean="0"/>
          </a:p>
          <a:p>
            <a:pPr algn="l">
              <a:spcBef>
                <a:spcPts val="1176"/>
              </a:spcBef>
              <a:buSzPct val="100000"/>
              <a:defRPr sz="2800">
                <a:solidFill>
                  <a:srgbClr val="253957"/>
                </a:solidFill>
                <a:latin typeface="+mn-lt"/>
                <a:ea typeface="+mn-ea"/>
                <a:cs typeface="+mn-cs"/>
                <a:sym typeface="Arial Narrow"/>
              </a:defRPr>
            </a:pPr>
            <a:r>
              <a:rPr lang="ru-RU" sz="2400" dirty="0">
                <a:sym typeface="Arial Narrow"/>
              </a:rPr>
              <a:t>В работе корректно определены проблема, цель, задачи, однако гипотезы не вполне обоснованы. Параграфы главы 1 содержательно недостаточно связаны друг с другом. Остается неясным вопрос о «происхождении» (авторстве) использованного опросника. Много опечаток и ошибок, текст «не вычитан». Достоинства работы: использование материала, отраженного в «теоретической главе» при интерпретации полученных результатов, сопоставление результатов, полученных автором, с результатами общероссийских опросов. </a:t>
            </a:r>
            <a:endParaRPr sz="2400" dirty="0"/>
          </a:p>
        </p:txBody>
      </p:sp>
      <p:sp>
        <p:nvSpPr>
          <p:cNvPr id="74" name="Заголовок основного текста"/>
          <p:cNvSpPr txBox="1"/>
          <p:nvPr/>
        </p:nvSpPr>
        <p:spPr>
          <a:xfrm>
            <a:off x="467544" y="1057300"/>
            <a:ext cx="7847788" cy="5520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dirty="0" smtClean="0"/>
              <a:t>Пример...</a:t>
            </a:r>
            <a:endParaRPr dirty="0"/>
          </a:p>
        </p:txBody>
      </p:sp>
      <p:sp>
        <p:nvSpPr>
          <p:cNvPr id="75"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76"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Социология</a:t>
            </a:r>
          </a:p>
        </p:txBody>
      </p:sp>
      <p:pic>
        <p:nvPicPr>
          <p:cNvPr id="77"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Tree>
    <p:extLst>
      <p:ext uri="{BB962C8B-B14F-4D97-AF65-F5344CB8AC3E}">
        <p14:creationId xmlns:p14="http://schemas.microsoft.com/office/powerpoint/2010/main" val="375989485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323528" y="1705372"/>
            <a:ext cx="6336704" cy="3865612"/>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используемые методы корректно названы, обоснован выбор, позволяют достичь целей - 7</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метод корректно реализован – 7</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описана выборка, она обоснована, позволяет достичь цели исследования – 7</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представлены вопросы анкет, бланки, они содержат необходимые элементы и позволяют получить необходимые данные - 7</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описаны все этапы работы, способы получения данных - 7</a:t>
            </a:r>
          </a:p>
        </p:txBody>
      </p:sp>
      <p:sp>
        <p:nvSpPr>
          <p:cNvPr id="67" name="Заголовок основного текста"/>
          <p:cNvSpPr txBox="1"/>
          <p:nvPr/>
        </p:nvSpPr>
        <p:spPr>
          <a:xfrm>
            <a:off x="415230" y="985292"/>
            <a:ext cx="7407638" cy="72008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sz="4000" dirty="0" smtClean="0"/>
              <a:t>Владение методами </a:t>
            </a:r>
            <a:r>
              <a:rPr lang="ru-RU" sz="4000" dirty="0" smtClean="0"/>
              <a:t>социологии</a:t>
            </a:r>
            <a:endParaRPr sz="4000" dirty="0"/>
          </a:p>
        </p:txBody>
      </p:sp>
      <p:sp>
        <p:nvSpPr>
          <p:cNvPr id="68"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69"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Социология</a:t>
            </a:r>
          </a:p>
        </p:txBody>
      </p:sp>
      <p:pic>
        <p:nvPicPr>
          <p:cNvPr id="70"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
        <p:nvSpPr>
          <p:cNvPr id="9"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6516216" y="2281436"/>
            <a:ext cx="2613304" cy="32403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algn="l">
              <a:spcBef>
                <a:spcPts val="1176"/>
              </a:spcBef>
              <a:defRPr sz="2800">
                <a:solidFill>
                  <a:srgbClr val="253957"/>
                </a:solidFill>
                <a:latin typeface="+mn-lt"/>
                <a:ea typeface="+mn-ea"/>
                <a:cs typeface="+mn-cs"/>
                <a:sym typeface="Arial Narrow"/>
              </a:defRPr>
            </a:pPr>
            <a:r>
              <a:rPr lang="ru-RU" dirty="0" smtClean="0"/>
              <a:t> </a:t>
            </a:r>
            <a:r>
              <a:rPr lang="ru-RU" dirty="0" smtClean="0">
                <a:sym typeface="Wingdings"/>
              </a:rPr>
              <a:t>= до 35 (!) баллов по критерию</a:t>
            </a:r>
            <a:endParaRPr lang="ru-RU" dirty="0" smtClean="0"/>
          </a:p>
        </p:txBody>
      </p:sp>
    </p:spTree>
    <p:extLst>
      <p:ext uri="{BB962C8B-B14F-4D97-AF65-F5344CB8AC3E}">
        <p14:creationId xmlns:p14="http://schemas.microsoft.com/office/powerpoint/2010/main" val="414048549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323528" y="2281436"/>
            <a:ext cx="5832648" cy="32403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marL="457200" indent="-457200" algn="l">
              <a:spcBef>
                <a:spcPts val="1176"/>
              </a:spcBef>
              <a:buFontTx/>
              <a:buChar char="-"/>
              <a:defRPr sz="2800">
                <a:solidFill>
                  <a:srgbClr val="253957"/>
                </a:solidFill>
                <a:latin typeface="+mn-lt"/>
                <a:ea typeface="+mn-ea"/>
                <a:cs typeface="+mn-cs"/>
                <a:sym typeface="Arial Narrow"/>
              </a:defRPr>
            </a:pPr>
            <a:r>
              <a:rPr lang="ru-RU" dirty="0" smtClean="0"/>
              <a:t>в теоретической части или при анализе указаны эмпирические исследования по теме (не статистические данные, а именно исследования) - 2</a:t>
            </a:r>
          </a:p>
          <a:p>
            <a:pPr marL="457200" indent="-457200" algn="l">
              <a:spcBef>
                <a:spcPts val="1176"/>
              </a:spcBef>
              <a:buFontTx/>
              <a:buChar char="-"/>
              <a:defRPr sz="2800">
                <a:solidFill>
                  <a:srgbClr val="253957"/>
                </a:solidFill>
                <a:latin typeface="+mn-lt"/>
                <a:ea typeface="+mn-ea"/>
                <a:cs typeface="+mn-cs"/>
                <a:sym typeface="Arial Narrow"/>
              </a:defRPr>
            </a:pPr>
            <a:r>
              <a:rPr lang="ru-RU" dirty="0" smtClean="0"/>
              <a:t>сравнение своих и «чужих» результатов – 3</a:t>
            </a:r>
          </a:p>
        </p:txBody>
      </p:sp>
      <p:sp>
        <p:nvSpPr>
          <p:cNvPr id="67" name="Заголовок основного текста"/>
          <p:cNvSpPr txBox="1"/>
          <p:nvPr/>
        </p:nvSpPr>
        <p:spPr>
          <a:xfrm>
            <a:off x="415230" y="985292"/>
            <a:ext cx="6749058" cy="115212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sz="4000" dirty="0" smtClean="0"/>
              <a:t>Использование эмпирических исследований, сравнение</a:t>
            </a:r>
            <a:endParaRPr sz="4000" dirty="0"/>
          </a:p>
        </p:txBody>
      </p:sp>
      <p:sp>
        <p:nvSpPr>
          <p:cNvPr id="68"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69"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Социология</a:t>
            </a:r>
          </a:p>
        </p:txBody>
      </p:sp>
      <p:pic>
        <p:nvPicPr>
          <p:cNvPr id="70"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
        <p:nvSpPr>
          <p:cNvPr id="9"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6156176" y="2281436"/>
            <a:ext cx="2973344" cy="32403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algn="l">
              <a:spcBef>
                <a:spcPts val="1176"/>
              </a:spcBef>
              <a:defRPr sz="2800">
                <a:solidFill>
                  <a:srgbClr val="253957"/>
                </a:solidFill>
                <a:latin typeface="+mn-lt"/>
                <a:ea typeface="+mn-ea"/>
                <a:cs typeface="+mn-cs"/>
                <a:sym typeface="Arial Narrow"/>
              </a:defRPr>
            </a:pPr>
            <a:r>
              <a:rPr lang="ru-RU" dirty="0" smtClean="0"/>
              <a:t> </a:t>
            </a:r>
            <a:r>
              <a:rPr lang="ru-RU" dirty="0" smtClean="0">
                <a:sym typeface="Wingdings"/>
              </a:rPr>
              <a:t>= до 5 баллов по критерию</a:t>
            </a:r>
            <a:endParaRPr lang="ru-RU" dirty="0" smtClean="0"/>
          </a:p>
        </p:txBody>
      </p:sp>
    </p:spTree>
    <p:extLst>
      <p:ext uri="{BB962C8B-B14F-4D97-AF65-F5344CB8AC3E}">
        <p14:creationId xmlns:p14="http://schemas.microsoft.com/office/powerpoint/2010/main" val="237742779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323528" y="2281436"/>
            <a:ext cx="6048672" cy="32403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marL="457200" indent="-457200" algn="l">
              <a:spcBef>
                <a:spcPts val="1176"/>
              </a:spcBef>
              <a:buFontTx/>
              <a:buChar char="-"/>
              <a:defRPr sz="2800">
                <a:solidFill>
                  <a:srgbClr val="253957"/>
                </a:solidFill>
                <a:latin typeface="+mn-lt"/>
                <a:ea typeface="+mn-ea"/>
                <a:cs typeface="+mn-cs"/>
                <a:sym typeface="Arial Narrow"/>
              </a:defRPr>
            </a:pPr>
            <a:r>
              <a:rPr lang="ru-RU" sz="2400" dirty="0" smtClean="0"/>
              <a:t>найдена интересная, «не хрестоматийная» тема, или в теме найден интересный подход, или тема не обычна для «школьных» исследований - </a:t>
            </a:r>
            <a:r>
              <a:rPr lang="ru-RU" sz="2400" dirty="0"/>
              <a:t>5</a:t>
            </a:r>
            <a:endParaRPr lang="ru-RU" sz="2400" dirty="0" smtClean="0"/>
          </a:p>
          <a:p>
            <a:pPr marL="457200" indent="-457200" algn="l">
              <a:spcBef>
                <a:spcPts val="1176"/>
              </a:spcBef>
              <a:buFontTx/>
              <a:buChar char="-"/>
              <a:defRPr sz="2800">
                <a:solidFill>
                  <a:srgbClr val="253957"/>
                </a:solidFill>
                <a:latin typeface="+mn-lt"/>
                <a:ea typeface="+mn-ea"/>
                <a:cs typeface="+mn-cs"/>
                <a:sym typeface="Arial Narrow"/>
              </a:defRPr>
            </a:pPr>
            <a:r>
              <a:rPr lang="ru-RU" sz="2400" dirty="0" smtClean="0"/>
              <a:t>найдены интересные источники данных – 5</a:t>
            </a:r>
          </a:p>
          <a:p>
            <a:pPr marL="457200" indent="-457200" algn="l">
              <a:spcBef>
                <a:spcPts val="1176"/>
              </a:spcBef>
              <a:buFontTx/>
              <a:buChar char="-"/>
              <a:defRPr sz="2800">
                <a:solidFill>
                  <a:srgbClr val="253957"/>
                </a:solidFill>
                <a:latin typeface="+mn-lt"/>
                <a:ea typeface="+mn-ea"/>
                <a:cs typeface="+mn-cs"/>
                <a:sym typeface="Arial Narrow"/>
              </a:defRPr>
            </a:pPr>
            <a:r>
              <a:rPr lang="ru-RU" sz="2400" dirty="0" smtClean="0"/>
              <a:t>рассуждения критичные, ставят под сомнение привычный здравый смысл, то, чем что-то обычно кажется ... - 5</a:t>
            </a:r>
          </a:p>
        </p:txBody>
      </p:sp>
      <p:sp>
        <p:nvSpPr>
          <p:cNvPr id="67" name="Заголовок основного текста"/>
          <p:cNvSpPr txBox="1"/>
          <p:nvPr/>
        </p:nvSpPr>
        <p:spPr>
          <a:xfrm>
            <a:off x="415230" y="985292"/>
            <a:ext cx="6749058" cy="115212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sz="4000" dirty="0" smtClean="0"/>
              <a:t>Оригинальность, творческий подход, критическая позиция</a:t>
            </a:r>
            <a:endParaRPr sz="4000" dirty="0"/>
          </a:p>
        </p:txBody>
      </p:sp>
      <p:sp>
        <p:nvSpPr>
          <p:cNvPr id="68"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69"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Социология</a:t>
            </a:r>
          </a:p>
        </p:txBody>
      </p:sp>
      <p:pic>
        <p:nvPicPr>
          <p:cNvPr id="70"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
        <p:nvSpPr>
          <p:cNvPr id="9"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6300192" y="2281436"/>
            <a:ext cx="2829328" cy="32403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algn="l">
              <a:spcBef>
                <a:spcPts val="1176"/>
              </a:spcBef>
              <a:defRPr sz="2800">
                <a:solidFill>
                  <a:srgbClr val="253957"/>
                </a:solidFill>
                <a:latin typeface="+mn-lt"/>
                <a:ea typeface="+mn-ea"/>
                <a:cs typeface="+mn-cs"/>
                <a:sym typeface="Arial Narrow"/>
              </a:defRPr>
            </a:pPr>
            <a:r>
              <a:rPr lang="ru-RU" dirty="0" smtClean="0"/>
              <a:t> </a:t>
            </a:r>
            <a:r>
              <a:rPr lang="ru-RU" dirty="0" smtClean="0">
                <a:sym typeface="Wingdings"/>
              </a:rPr>
              <a:t>= до15 баллов по критерию</a:t>
            </a:r>
            <a:endParaRPr lang="ru-RU" dirty="0" smtClean="0"/>
          </a:p>
        </p:txBody>
      </p:sp>
    </p:spTree>
    <p:extLst>
      <p:ext uri="{BB962C8B-B14F-4D97-AF65-F5344CB8AC3E}">
        <p14:creationId xmlns:p14="http://schemas.microsoft.com/office/powerpoint/2010/main" val="284032367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251520" y="1489348"/>
            <a:ext cx="8892480" cy="4225652"/>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p>
            <a:pPr algn="l">
              <a:spcBef>
                <a:spcPts val="1176"/>
              </a:spcBef>
              <a:buSzPct val="100000"/>
              <a:defRPr sz="2800">
                <a:solidFill>
                  <a:srgbClr val="253957"/>
                </a:solidFill>
                <a:latin typeface="+mn-lt"/>
                <a:ea typeface="+mn-ea"/>
                <a:cs typeface="+mn-cs"/>
                <a:sym typeface="Arial Narrow"/>
              </a:defRPr>
            </a:pPr>
            <a:r>
              <a:rPr lang="ru-RU" sz="2800" dirty="0">
                <a:sym typeface="Arial Narrow"/>
              </a:rPr>
              <a:t>Актуальность поэзии различных эпох для современного подростка. Успевает ли школьная программа за "парусником современности"? </a:t>
            </a:r>
            <a:r>
              <a:rPr lang="en-US" sz="2800" dirty="0" smtClean="0">
                <a:sym typeface="Arial Narrow"/>
              </a:rPr>
              <a:t>- </a:t>
            </a:r>
            <a:r>
              <a:rPr lang="ru-RU" sz="2800" dirty="0">
                <a:sym typeface="Arial Narrow"/>
              </a:rPr>
              <a:t>3</a:t>
            </a:r>
            <a:r>
              <a:rPr lang="en-US" sz="2800" dirty="0" smtClean="0">
                <a:sym typeface="Arial Narrow"/>
              </a:rPr>
              <a:t>3</a:t>
            </a:r>
            <a:r>
              <a:rPr lang="ru-RU" sz="2800" dirty="0" smtClean="0">
                <a:sym typeface="Arial Narrow"/>
              </a:rPr>
              <a:t> балла</a:t>
            </a:r>
            <a:endParaRPr lang="ru-RU" dirty="0" smtClean="0"/>
          </a:p>
          <a:p>
            <a:pPr algn="l">
              <a:spcBef>
                <a:spcPts val="1176"/>
              </a:spcBef>
              <a:buSzPct val="100000"/>
              <a:defRPr sz="2800">
                <a:solidFill>
                  <a:srgbClr val="253957"/>
                </a:solidFill>
                <a:latin typeface="+mn-lt"/>
                <a:ea typeface="+mn-ea"/>
                <a:cs typeface="+mn-cs"/>
                <a:sym typeface="Arial Narrow"/>
              </a:defRPr>
            </a:pPr>
            <a:r>
              <a:rPr lang="ru-RU" sz="2200" dirty="0">
                <a:sym typeface="Arial Narrow"/>
              </a:rPr>
              <a:t>Идея работы интересная, но реализована и особенно представлена она некорректно. Формулировка задач не соответствует цели, «теоретический» раздел, как и «интерпретация» результатов, не носит самостоятельного характера, представляет собой текст с грубым нарушением правил цитирования (плагиат). Выборка сформирована некорректно, и анализ данных (исчисление процентов в группе менее 100 человек) не соответствует требованиям. Выводы носят описательный и поверхностный характер. Оригинальность текста - </a:t>
            </a:r>
            <a:r>
              <a:rPr lang="ru-RU" sz="2200" i="1" dirty="0">
                <a:sym typeface="Arial Narrow"/>
              </a:rPr>
              <a:t>50.1%</a:t>
            </a:r>
            <a:r>
              <a:rPr lang="ru-RU" sz="2200" dirty="0">
                <a:sym typeface="Arial Narrow"/>
              </a:rPr>
              <a:t> </a:t>
            </a:r>
            <a:endParaRPr sz="2200" dirty="0"/>
          </a:p>
        </p:txBody>
      </p:sp>
      <p:sp>
        <p:nvSpPr>
          <p:cNvPr id="74" name="Заголовок основного текста"/>
          <p:cNvSpPr txBox="1"/>
          <p:nvPr/>
        </p:nvSpPr>
        <p:spPr>
          <a:xfrm>
            <a:off x="467544" y="985292"/>
            <a:ext cx="7847788" cy="5520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dirty="0" smtClean="0"/>
              <a:t>Пример...</a:t>
            </a:r>
            <a:endParaRPr dirty="0"/>
          </a:p>
        </p:txBody>
      </p:sp>
      <p:sp>
        <p:nvSpPr>
          <p:cNvPr id="75"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76"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Социология</a:t>
            </a:r>
          </a:p>
        </p:txBody>
      </p:sp>
      <p:pic>
        <p:nvPicPr>
          <p:cNvPr id="77"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Tree>
    <p:extLst>
      <p:ext uri="{BB962C8B-B14F-4D97-AF65-F5344CB8AC3E}">
        <p14:creationId xmlns:p14="http://schemas.microsoft.com/office/powerpoint/2010/main" val="341142840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59" name="Очень крутой заголовок…"/>
          <p:cNvSpPr txBox="1"/>
          <p:nvPr/>
        </p:nvSpPr>
        <p:spPr>
          <a:xfrm>
            <a:off x="467544" y="913284"/>
            <a:ext cx="6027540" cy="963846"/>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p>
            <a:pPr algn="l">
              <a:defRPr sz="7000" b="1" cap="all">
                <a:solidFill>
                  <a:srgbClr val="253957"/>
                </a:solidFill>
                <a:latin typeface="+mn-lt"/>
                <a:ea typeface="+mn-ea"/>
                <a:cs typeface="+mn-cs"/>
                <a:sym typeface="Arial Narrow"/>
              </a:defRPr>
            </a:pPr>
            <a:r>
              <a:rPr lang="ru-RU" sz="3600" dirty="0" smtClean="0"/>
              <a:t>Критерии оценки работ на отборочном этапе</a:t>
            </a:r>
            <a:endParaRPr sz="3600" dirty="0"/>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395536" y="2065412"/>
            <a:ext cx="8640960" cy="3152755"/>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p>
            <a:pPr algn="l">
              <a:defRPr sz="2800">
                <a:solidFill>
                  <a:srgbClr val="253957"/>
                </a:solidFill>
                <a:latin typeface="+mn-lt"/>
                <a:ea typeface="+mn-ea"/>
                <a:cs typeface="+mn-cs"/>
                <a:sym typeface="Arial Narrow"/>
              </a:defRPr>
            </a:pPr>
            <a:r>
              <a:rPr lang="ru-RU" sz="2200" dirty="0" smtClean="0">
                <a:latin typeface="+mn-lt"/>
                <a:cs typeface="Arial"/>
                <a:sym typeface="Arial Narrow"/>
              </a:rPr>
              <a:t>В конкурсе 2018 года – проходной балл на заключительный </a:t>
            </a:r>
            <a:r>
              <a:rPr lang="ru-RU" sz="2200" smtClean="0">
                <a:latin typeface="+mn-lt"/>
                <a:cs typeface="Arial"/>
                <a:sym typeface="Arial Narrow"/>
              </a:rPr>
              <a:t>этап составил</a:t>
            </a:r>
            <a:br>
              <a:rPr lang="ru-RU" sz="2200" smtClean="0">
                <a:latin typeface="+mn-lt"/>
                <a:cs typeface="Arial"/>
                <a:sym typeface="Arial Narrow"/>
              </a:rPr>
            </a:br>
            <a:r>
              <a:rPr lang="ru-RU" sz="2200" smtClean="0">
                <a:latin typeface="+mn-lt"/>
                <a:cs typeface="Arial"/>
                <a:sym typeface="Arial Narrow"/>
              </a:rPr>
              <a:t> </a:t>
            </a:r>
            <a:r>
              <a:rPr lang="ru-RU" sz="2200" b="1" dirty="0" smtClean="0">
                <a:latin typeface="+mn-lt"/>
                <a:cs typeface="Arial"/>
                <a:sym typeface="Arial Narrow"/>
              </a:rPr>
              <a:t>50 баллов</a:t>
            </a:r>
          </a:p>
          <a:p>
            <a:pPr algn="l">
              <a:defRPr sz="2800">
                <a:solidFill>
                  <a:srgbClr val="253957"/>
                </a:solidFill>
                <a:latin typeface="+mn-lt"/>
                <a:ea typeface="+mn-ea"/>
                <a:cs typeface="+mn-cs"/>
                <a:sym typeface="Arial Narrow"/>
              </a:defRPr>
            </a:pPr>
            <a:r>
              <a:rPr lang="ru-RU" sz="2200" dirty="0" smtClean="0">
                <a:latin typeface="+mn-lt"/>
                <a:cs typeface="Arial"/>
                <a:sym typeface="Arial Narrow"/>
              </a:rPr>
              <a:t>Было приглашено </a:t>
            </a:r>
            <a:r>
              <a:rPr lang="ru-RU" sz="2200" b="1" dirty="0" smtClean="0">
                <a:latin typeface="+mn-lt"/>
                <a:cs typeface="Arial"/>
                <a:sym typeface="Arial Narrow"/>
              </a:rPr>
              <a:t>16 работ </a:t>
            </a:r>
            <a:r>
              <a:rPr lang="ru-RU" sz="2200" dirty="0" smtClean="0">
                <a:latin typeface="+mn-lt"/>
                <a:cs typeface="Arial"/>
                <a:sym typeface="Arial Narrow"/>
              </a:rPr>
              <a:t>(1 комиссия, 2 сессии (до и после обеда))</a:t>
            </a:r>
          </a:p>
          <a:p>
            <a:pPr algn="l">
              <a:defRPr sz="2800">
                <a:solidFill>
                  <a:srgbClr val="253957"/>
                </a:solidFill>
                <a:latin typeface="+mn-lt"/>
                <a:ea typeface="+mn-ea"/>
                <a:cs typeface="+mn-cs"/>
                <a:sym typeface="Arial Narrow"/>
              </a:defRPr>
            </a:pPr>
            <a:r>
              <a:rPr lang="ru-RU" sz="2200" dirty="0" smtClean="0">
                <a:latin typeface="+mn-lt"/>
                <a:cs typeface="Arial"/>
                <a:sym typeface="Arial Narrow"/>
              </a:rPr>
              <a:t>Ограничения: </a:t>
            </a:r>
          </a:p>
          <a:p>
            <a:pPr marL="342900" indent="-342900" algn="l">
              <a:buFontTx/>
              <a:buChar char="-"/>
              <a:defRPr sz="2800">
                <a:solidFill>
                  <a:srgbClr val="253957"/>
                </a:solidFill>
                <a:latin typeface="+mn-lt"/>
                <a:ea typeface="+mn-ea"/>
                <a:cs typeface="+mn-cs"/>
                <a:sym typeface="Arial Narrow"/>
              </a:defRPr>
            </a:pPr>
            <a:r>
              <a:rPr lang="ru-RU" sz="2200" dirty="0" smtClean="0">
                <a:latin typeface="+mn-lt"/>
                <a:cs typeface="Arial"/>
                <a:sym typeface="Arial Narrow"/>
              </a:rPr>
              <a:t>количество сессий, которые можно провести в течение дня, и количество работ, которые можно заслушать</a:t>
            </a:r>
          </a:p>
          <a:p>
            <a:pPr marL="342900" indent="-342900" algn="l">
              <a:buFontTx/>
              <a:buChar char="-"/>
              <a:defRPr sz="2800">
                <a:solidFill>
                  <a:srgbClr val="253957"/>
                </a:solidFill>
                <a:latin typeface="+mn-lt"/>
                <a:ea typeface="+mn-ea"/>
                <a:cs typeface="+mn-cs"/>
                <a:sym typeface="Arial Narrow"/>
              </a:defRPr>
            </a:pPr>
            <a:r>
              <a:rPr lang="ru-RU" sz="2200" dirty="0" smtClean="0">
                <a:latin typeface="+mn-lt"/>
                <a:cs typeface="Arial"/>
                <a:sym typeface="Arial Narrow"/>
              </a:rPr>
              <a:t>организационные, психологические и прочие издержки поездки на очный тур – если мы понимаем, что работа далеко не лучшая...</a:t>
            </a:r>
            <a:endParaRPr lang="ru-RU" sz="2200" dirty="0">
              <a:sym typeface="Arial Narrow"/>
            </a:endParaRPr>
          </a:p>
        </p:txBody>
      </p:sp>
      <p:sp>
        <p:nvSpPr>
          <p:cNvPr id="62"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smtClean="0"/>
              <a:t>«Высший пилотаж – Регион». Социология</a:t>
            </a:r>
            <a:endParaRPr dirty="0"/>
          </a:p>
        </p:txBody>
      </p:sp>
      <p:pic>
        <p:nvPicPr>
          <p:cNvPr id="63"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Tree>
    <p:extLst>
      <p:ext uri="{BB962C8B-B14F-4D97-AF65-F5344CB8AC3E}">
        <p14:creationId xmlns:p14="http://schemas.microsoft.com/office/powerpoint/2010/main" val="336185095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Адрес: ТехтТехтТехтТехтТехтТехтТехтТехтТехтТехтТехтТехтТехт"/>
          <p:cNvSpPr txBox="1"/>
          <p:nvPr/>
        </p:nvSpPr>
        <p:spPr>
          <a:xfrm>
            <a:off x="4263137" y="4312151"/>
            <a:ext cx="4197295" cy="1168590"/>
          </a:xfrm>
          <a:prstGeom prst="rect">
            <a:avLst/>
          </a:prstGeom>
          <a:ln w="12700">
            <a:miter lim="400000"/>
          </a:ln>
          <a:extLst>
            <a:ext uri="{C572A759-6A51-4108-AA02-DFA0A04FC94B}">
              <ma14:wrappingTextBoxFlag xmlns:ma14="http://schemas.microsoft.com/office/mac/drawingml/2011/main" xmlns="" val="1"/>
            </a:ext>
          </a:extLst>
        </p:spPr>
        <p:txBody>
          <a:bodyPr wrap="square" lIns="30004" tIns="30004" rIns="30004" bIns="30004" anchor="ctr">
            <a:spAutoFit/>
          </a:bodyPr>
          <a:lstStyle>
            <a:lvl1pPr algn="r" defTabSz="642937">
              <a:defRPr sz="2400">
                <a:solidFill>
                  <a:srgbClr val="FFFFFF"/>
                </a:solidFill>
                <a:latin typeface="+mn-lt"/>
                <a:ea typeface="+mn-ea"/>
                <a:cs typeface="+mn-cs"/>
                <a:sym typeface="Arial Narrow"/>
              </a:defRPr>
            </a:lvl1pPr>
          </a:lstStyle>
          <a:p>
            <a:r>
              <a:rPr lang="ru-RU" dirty="0" smtClean="0"/>
              <a:t>Дирекция по профессиональной ориентации и работе с одаренными учащимися НИУ ВШЭ</a:t>
            </a:r>
            <a:endParaRPr dirty="0"/>
          </a:p>
        </p:txBody>
      </p:sp>
      <p:sp>
        <p:nvSpPr>
          <p:cNvPr id="101" name="www.text"/>
          <p:cNvSpPr txBox="1"/>
          <p:nvPr/>
        </p:nvSpPr>
        <p:spPr>
          <a:xfrm>
            <a:off x="1403648" y="4513684"/>
            <a:ext cx="1723847" cy="429926"/>
          </a:xfrm>
          <a:prstGeom prst="rect">
            <a:avLst/>
          </a:prstGeom>
          <a:ln w="12700">
            <a:miter lim="400000"/>
          </a:ln>
          <a:extLst>
            <a:ext uri="{C572A759-6A51-4108-AA02-DFA0A04FC94B}">
              <ma14:wrappingTextBoxFlag xmlns:ma14="http://schemas.microsoft.com/office/mac/drawingml/2011/main" xmlns="" val="1"/>
            </a:ext>
          </a:extLst>
        </p:spPr>
        <p:txBody>
          <a:bodyPr wrap="square" lIns="30004" tIns="30004" rIns="30004" bIns="30004" anchor="ctr">
            <a:spAutoFit/>
          </a:bodyPr>
          <a:lstStyle>
            <a:lvl1pPr algn="l" defTabSz="642937">
              <a:defRPr sz="2400">
                <a:solidFill>
                  <a:srgbClr val="FFFFFF"/>
                </a:solidFill>
                <a:latin typeface="+mn-lt"/>
                <a:ea typeface="+mn-ea"/>
                <a:cs typeface="+mn-cs"/>
                <a:sym typeface="Arial Narrow"/>
              </a:defRPr>
            </a:lvl1pPr>
          </a:lstStyle>
          <a:p>
            <a:r>
              <a:rPr lang="en-US" dirty="0" err="1" smtClean="0"/>
              <a:t>olymp@hse.ru</a:t>
            </a:r>
            <a:endParaRPr dirty="0"/>
          </a:p>
        </p:txBody>
      </p:sp>
      <p:pic>
        <p:nvPicPr>
          <p:cNvPr id="103" name="Изображение" descr="Изображение"/>
          <p:cNvPicPr>
            <a:picLocks noChangeAspect="1"/>
          </p:cNvPicPr>
          <p:nvPr/>
        </p:nvPicPr>
        <p:blipFill>
          <a:blip r:embed="rId2">
            <a:extLst/>
          </a:blip>
          <a:stretch>
            <a:fillRect/>
          </a:stretch>
        </p:blipFill>
        <p:spPr>
          <a:xfrm>
            <a:off x="3972778" y="2050027"/>
            <a:ext cx="1198444" cy="1287526"/>
          </a:xfrm>
          <a:prstGeom prst="rect">
            <a:avLst/>
          </a:prstGeom>
          <a:ln w="12700">
            <a:miter lim="400000"/>
          </a:ln>
        </p:spPr>
      </p:pic>
      <p:sp>
        <p:nvSpPr>
          <p:cNvPr id="2" name="TextBox 1"/>
          <p:cNvSpPr txBox="1"/>
          <p:nvPr/>
        </p:nvSpPr>
        <p:spPr>
          <a:xfrm>
            <a:off x="1331640" y="779722"/>
            <a:ext cx="6480720" cy="7598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r>
              <a:rPr lang="ru-RU" sz="4000" b="1" dirty="0" smtClean="0">
                <a:solidFill>
                  <a:srgbClr val="FFFFFF"/>
                </a:solidFill>
              </a:rPr>
              <a:t>Спасибо за внимание!</a:t>
            </a:r>
            <a:endParaRPr kumimoji="0" lang="ru-RU" sz="4000" b="1" i="0" u="none" strike="noStrike" cap="none" spc="0" normalizeH="0" baseline="0" dirty="0">
              <a:ln>
                <a:noFill/>
              </a:ln>
              <a:solidFill>
                <a:srgbClr val="FFFFFF"/>
              </a:solidFill>
              <a:effectLst/>
              <a:uFillTx/>
              <a:sym typeface="Helvetica Light"/>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59" name="Очень крутой заголовок…"/>
          <p:cNvSpPr txBox="1"/>
          <p:nvPr/>
        </p:nvSpPr>
        <p:spPr>
          <a:xfrm>
            <a:off x="467544" y="913284"/>
            <a:ext cx="6027540" cy="963846"/>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p>
            <a:pPr algn="l">
              <a:defRPr sz="7000" b="1" cap="all">
                <a:solidFill>
                  <a:srgbClr val="253957"/>
                </a:solidFill>
                <a:latin typeface="+mn-lt"/>
                <a:ea typeface="+mn-ea"/>
                <a:cs typeface="+mn-cs"/>
                <a:sym typeface="Arial Narrow"/>
              </a:defRPr>
            </a:pPr>
            <a:r>
              <a:rPr lang="ru-RU" sz="3600" dirty="0" smtClean="0"/>
              <a:t>Критерии оценки работ на отборочном этапе</a:t>
            </a:r>
            <a:endParaRPr sz="3600" dirty="0"/>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395536" y="2065412"/>
            <a:ext cx="8640960" cy="3152755"/>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p>
            <a:pPr marL="216027" indent="-216027" algn="l">
              <a:buAutoNum type="arabicPeriod"/>
              <a:defRPr sz="2800">
                <a:solidFill>
                  <a:srgbClr val="253957"/>
                </a:solidFill>
                <a:latin typeface="+mn-lt"/>
                <a:ea typeface="+mn-ea"/>
                <a:cs typeface="+mn-cs"/>
                <a:sym typeface="Arial Narrow"/>
              </a:defRPr>
            </a:pPr>
            <a:r>
              <a:rPr lang="ru-RU" sz="2200" dirty="0">
                <a:latin typeface="+mn-lt"/>
                <a:cs typeface="Arial"/>
                <a:sym typeface="Arial Narrow"/>
              </a:rPr>
              <a:t>Соответствие формальным требованиям к оформлению работы, </a:t>
            </a:r>
            <a:r>
              <a:rPr lang="ru-RU" sz="2200" i="1" dirty="0">
                <a:latin typeface="+mn-lt"/>
                <a:cs typeface="Arial"/>
                <a:sym typeface="Arial Narrow"/>
              </a:rPr>
              <a:t>наличие приложений с полным описанием исследования </a:t>
            </a:r>
            <a:r>
              <a:rPr lang="ru-RU" sz="2200" dirty="0">
                <a:latin typeface="+mn-lt"/>
                <a:cs typeface="Arial"/>
                <a:sym typeface="Arial Narrow"/>
              </a:rPr>
              <a:t>– 10 баллов </a:t>
            </a:r>
          </a:p>
          <a:p>
            <a:pPr marL="216027" indent="-216027" algn="l">
              <a:buAutoNum type="arabicPeriod"/>
              <a:defRPr sz="2800">
                <a:solidFill>
                  <a:srgbClr val="253957"/>
                </a:solidFill>
                <a:latin typeface="+mn-lt"/>
                <a:ea typeface="+mn-ea"/>
                <a:cs typeface="+mn-cs"/>
                <a:sym typeface="Arial Narrow"/>
              </a:defRPr>
            </a:pPr>
            <a:r>
              <a:rPr lang="ru-RU" sz="2200" dirty="0">
                <a:sym typeface="Arial Narrow"/>
              </a:rPr>
              <a:t>Постановка проблемы, полнота и глубина обоснования проблемы, наличие элементов постановки проблемы (корректно сформулированы объект и предмет исследования; цель (исследовательский вопрос) и задачи; гипотезы)  - 15 </a:t>
            </a:r>
            <a:r>
              <a:rPr lang="ru-RU" sz="2200" dirty="0" smtClean="0">
                <a:sym typeface="Arial Narrow"/>
              </a:rPr>
              <a:t>баллов</a:t>
            </a:r>
            <a:endParaRPr lang="ru-RU" sz="2200" dirty="0">
              <a:sym typeface="Arial Narrow"/>
            </a:endParaRPr>
          </a:p>
        </p:txBody>
      </p:sp>
      <p:sp>
        <p:nvSpPr>
          <p:cNvPr id="62"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smtClean="0"/>
              <a:t>«Высший пилотаж – Регион». Социология</a:t>
            </a:r>
            <a:endParaRPr dirty="0"/>
          </a:p>
        </p:txBody>
      </p:sp>
      <p:pic>
        <p:nvPicPr>
          <p:cNvPr id="63"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59" name="Очень крутой заголовок…"/>
          <p:cNvSpPr txBox="1"/>
          <p:nvPr/>
        </p:nvSpPr>
        <p:spPr>
          <a:xfrm>
            <a:off x="467544" y="913284"/>
            <a:ext cx="6027540" cy="963846"/>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p>
            <a:pPr algn="l">
              <a:defRPr sz="7000" b="1" cap="all">
                <a:solidFill>
                  <a:srgbClr val="253957"/>
                </a:solidFill>
                <a:latin typeface="+mn-lt"/>
                <a:ea typeface="+mn-ea"/>
                <a:cs typeface="+mn-cs"/>
                <a:sym typeface="Arial Narrow"/>
              </a:defRPr>
            </a:pPr>
            <a:r>
              <a:rPr lang="ru-RU" sz="3600" dirty="0" smtClean="0"/>
              <a:t>Критерии оценки работ на отборочном этапе</a:t>
            </a:r>
            <a:endParaRPr sz="3600" dirty="0"/>
          </a:p>
        </p:txBody>
      </p:sp>
      <p:sp>
        <p:nvSpPr>
          <p:cNvPr id="60"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395536" y="2065412"/>
            <a:ext cx="8640960" cy="3152755"/>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p>
            <a:pPr marL="457200" indent="-457200" algn="l">
              <a:buFont typeface="+mj-lt"/>
              <a:buAutoNum type="arabicPeriod" startAt="3"/>
              <a:defRPr sz="2800">
                <a:solidFill>
                  <a:srgbClr val="253957"/>
                </a:solidFill>
                <a:latin typeface="+mn-lt"/>
                <a:ea typeface="+mn-ea"/>
                <a:cs typeface="+mn-cs"/>
                <a:sym typeface="Arial Narrow"/>
              </a:defRPr>
            </a:pPr>
            <a:r>
              <a:rPr lang="ru-RU" sz="2200" dirty="0" smtClean="0">
                <a:sym typeface="Arial Narrow"/>
              </a:rPr>
              <a:t>Владение </a:t>
            </a:r>
            <a:r>
              <a:rPr lang="ru-RU" sz="2200" dirty="0">
                <a:sym typeface="Arial Narrow"/>
              </a:rPr>
              <a:t>теоретическим материалом – 20 баллов</a:t>
            </a:r>
          </a:p>
          <a:p>
            <a:pPr marL="457200" indent="-457200" algn="l">
              <a:buFont typeface="+mj-lt"/>
              <a:buAutoNum type="arabicPeriod" startAt="3"/>
              <a:defRPr sz="2800">
                <a:solidFill>
                  <a:srgbClr val="253957"/>
                </a:solidFill>
                <a:latin typeface="+mn-lt"/>
                <a:ea typeface="+mn-ea"/>
                <a:cs typeface="+mn-cs"/>
                <a:sym typeface="Arial Narrow"/>
              </a:defRPr>
            </a:pPr>
            <a:r>
              <a:rPr lang="ru-RU" sz="2200" dirty="0">
                <a:sym typeface="Arial Narrow"/>
              </a:rPr>
              <a:t>Владение методами социологии, проведение эмпирического исследования, получение достоверных результатов – 35 баллов</a:t>
            </a:r>
          </a:p>
          <a:p>
            <a:pPr marL="457200" indent="-457200" algn="l">
              <a:buFont typeface="+mj-lt"/>
              <a:buAutoNum type="arabicPeriod" startAt="3"/>
              <a:defRPr sz="2800">
                <a:solidFill>
                  <a:srgbClr val="253957"/>
                </a:solidFill>
                <a:latin typeface="+mn-lt"/>
                <a:ea typeface="+mn-ea"/>
                <a:cs typeface="+mn-cs"/>
                <a:sym typeface="Arial Narrow"/>
              </a:defRPr>
            </a:pPr>
            <a:r>
              <a:rPr lang="ru-RU" sz="2200" dirty="0">
                <a:sym typeface="Arial Narrow"/>
              </a:rPr>
              <a:t>Использование данных эмпирических социологических исследований по теме, наличие сравнений – 5 баллов</a:t>
            </a:r>
          </a:p>
          <a:p>
            <a:pPr marL="457200" indent="-457200" algn="l">
              <a:buFont typeface="+mj-lt"/>
              <a:buAutoNum type="arabicPeriod" startAt="3"/>
              <a:defRPr sz="2800">
                <a:solidFill>
                  <a:srgbClr val="253957"/>
                </a:solidFill>
                <a:latin typeface="+mn-lt"/>
                <a:ea typeface="+mn-ea"/>
                <a:cs typeface="+mn-cs"/>
                <a:sym typeface="Arial Narrow"/>
              </a:defRPr>
            </a:pPr>
            <a:r>
              <a:rPr lang="ru-RU" sz="2200" dirty="0">
                <a:sym typeface="Arial Narrow"/>
              </a:rPr>
              <a:t>Оригинальность, творческий подход, критическая позиция – 15 </a:t>
            </a:r>
            <a:r>
              <a:rPr lang="ru-RU" sz="2200" dirty="0" smtClean="0">
                <a:sym typeface="Arial Narrow"/>
              </a:rPr>
              <a:t>баллов</a:t>
            </a:r>
          </a:p>
          <a:p>
            <a:pPr algn="l">
              <a:defRPr sz="2800">
                <a:solidFill>
                  <a:srgbClr val="253957"/>
                </a:solidFill>
                <a:latin typeface="+mn-lt"/>
                <a:ea typeface="+mn-ea"/>
                <a:cs typeface="+mn-cs"/>
                <a:sym typeface="Arial Narrow"/>
              </a:defRPr>
            </a:pPr>
            <a:endParaRPr lang="ru-RU" sz="2200" dirty="0" smtClean="0">
              <a:latin typeface="Arial"/>
              <a:cs typeface="Arial"/>
              <a:sym typeface="Arial Narrow"/>
            </a:endParaRPr>
          </a:p>
          <a:p>
            <a:pPr algn="l">
              <a:defRPr sz="2800">
                <a:solidFill>
                  <a:srgbClr val="253957"/>
                </a:solidFill>
                <a:latin typeface="+mn-lt"/>
                <a:ea typeface="+mn-ea"/>
                <a:cs typeface="+mn-cs"/>
                <a:sym typeface="Arial Narrow"/>
              </a:defRPr>
            </a:pPr>
            <a:r>
              <a:rPr lang="ru-RU" sz="2200" dirty="0" smtClean="0">
                <a:latin typeface="Arial"/>
                <a:cs typeface="Arial"/>
                <a:sym typeface="Arial Narrow"/>
              </a:rPr>
              <a:t>Обязательно пишем комментарий для участника – кратко поясняем плюсы и минусы, ориентируясь на критерии</a:t>
            </a:r>
            <a:endParaRPr lang="ru-RU" sz="2200" dirty="0">
              <a:latin typeface="Arial"/>
              <a:cs typeface="Arial"/>
              <a:sym typeface="Arial Narrow"/>
            </a:endParaRPr>
          </a:p>
        </p:txBody>
      </p:sp>
      <p:sp>
        <p:nvSpPr>
          <p:cNvPr id="62"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smtClean="0"/>
              <a:t>«Высший пилотаж – Регион». Социология</a:t>
            </a:r>
            <a:endParaRPr dirty="0"/>
          </a:p>
        </p:txBody>
      </p:sp>
      <p:pic>
        <p:nvPicPr>
          <p:cNvPr id="63"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Tree>
    <p:extLst>
      <p:ext uri="{BB962C8B-B14F-4D97-AF65-F5344CB8AC3E}">
        <p14:creationId xmlns:p14="http://schemas.microsoft.com/office/powerpoint/2010/main" val="92640181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323528" y="2281436"/>
            <a:ext cx="5040560" cy="32403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marL="457200" indent="-457200" algn="l">
              <a:spcBef>
                <a:spcPts val="576"/>
              </a:spcBef>
              <a:buFontTx/>
              <a:buChar char="-"/>
              <a:defRPr sz="2800">
                <a:solidFill>
                  <a:srgbClr val="253957"/>
                </a:solidFill>
                <a:latin typeface="+mn-lt"/>
                <a:ea typeface="+mn-ea"/>
                <a:cs typeface="+mn-cs"/>
                <a:sym typeface="Arial Narrow"/>
              </a:defRPr>
            </a:pPr>
            <a:r>
              <a:rPr lang="ru-RU" sz="2200" dirty="0" smtClean="0"/>
              <a:t>не индивидуальное исследование</a:t>
            </a:r>
          </a:p>
          <a:p>
            <a:pPr marL="457200" indent="-457200" algn="l">
              <a:spcBef>
                <a:spcPts val="576"/>
              </a:spcBef>
              <a:buFontTx/>
              <a:buChar char="-"/>
              <a:defRPr sz="2800">
                <a:solidFill>
                  <a:srgbClr val="253957"/>
                </a:solidFill>
                <a:latin typeface="+mn-lt"/>
                <a:ea typeface="+mn-ea"/>
                <a:cs typeface="+mn-cs"/>
                <a:sym typeface="Arial Narrow"/>
              </a:defRPr>
            </a:pPr>
            <a:r>
              <a:rPr lang="ru-RU" sz="2200" dirty="0" smtClean="0"/>
              <a:t>не исследование (!)</a:t>
            </a:r>
          </a:p>
          <a:p>
            <a:pPr marL="457200" indent="-457200" algn="l">
              <a:spcBef>
                <a:spcPts val="576"/>
              </a:spcBef>
              <a:buFontTx/>
              <a:buChar char="-"/>
              <a:defRPr sz="2800">
                <a:solidFill>
                  <a:srgbClr val="253957"/>
                </a:solidFill>
                <a:latin typeface="+mn-lt"/>
                <a:ea typeface="+mn-ea"/>
                <a:cs typeface="+mn-cs"/>
                <a:sym typeface="Arial Narrow"/>
              </a:defRPr>
            </a:pPr>
            <a:r>
              <a:rPr lang="ru-RU" sz="2200" dirty="0" smtClean="0"/>
              <a:t>не социологическая проблема / не исследование по целям</a:t>
            </a:r>
          </a:p>
          <a:p>
            <a:pPr marL="457200" indent="-457200" algn="l">
              <a:spcBef>
                <a:spcPts val="576"/>
              </a:spcBef>
              <a:buFontTx/>
              <a:buChar char="-"/>
              <a:defRPr sz="2800">
                <a:solidFill>
                  <a:srgbClr val="253957"/>
                </a:solidFill>
                <a:latin typeface="+mn-lt"/>
                <a:ea typeface="+mn-ea"/>
                <a:cs typeface="+mn-cs"/>
                <a:sym typeface="Arial Narrow"/>
              </a:defRPr>
            </a:pPr>
            <a:r>
              <a:rPr lang="ru-RU" sz="2200" dirty="0" smtClean="0"/>
              <a:t>не ясно как выполнено, каков инструментарий / нет эмпирического исследования</a:t>
            </a:r>
          </a:p>
          <a:p>
            <a:pPr marL="457200" indent="-457200" algn="l">
              <a:spcBef>
                <a:spcPts val="576"/>
              </a:spcBef>
              <a:buFontTx/>
              <a:buChar char="-"/>
              <a:defRPr sz="2800">
                <a:solidFill>
                  <a:srgbClr val="253957"/>
                </a:solidFill>
                <a:latin typeface="+mn-lt"/>
                <a:ea typeface="+mn-ea"/>
                <a:cs typeface="+mn-cs"/>
                <a:sym typeface="Arial Narrow"/>
              </a:defRPr>
            </a:pPr>
            <a:r>
              <a:rPr lang="ru-RU" sz="2200" dirty="0" smtClean="0"/>
              <a:t>низкая оригинальность текста при проверке в «</a:t>
            </a:r>
            <a:r>
              <a:rPr lang="ru-RU" sz="2200" dirty="0" err="1" smtClean="0"/>
              <a:t>Антиплагиате</a:t>
            </a:r>
            <a:r>
              <a:rPr lang="ru-RU" sz="2200" dirty="0" smtClean="0"/>
              <a:t>»</a:t>
            </a:r>
          </a:p>
        </p:txBody>
      </p:sp>
      <p:sp>
        <p:nvSpPr>
          <p:cNvPr id="67" name="Заголовок основного текста"/>
          <p:cNvSpPr txBox="1"/>
          <p:nvPr/>
        </p:nvSpPr>
        <p:spPr>
          <a:xfrm>
            <a:off x="415230" y="985292"/>
            <a:ext cx="6749058" cy="115212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sz="4000" dirty="0" smtClean="0"/>
              <a:t>Соответствие формальным требованиям</a:t>
            </a:r>
            <a:endParaRPr sz="4000" dirty="0"/>
          </a:p>
        </p:txBody>
      </p:sp>
      <p:sp>
        <p:nvSpPr>
          <p:cNvPr id="68"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69"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Социология</a:t>
            </a:r>
          </a:p>
        </p:txBody>
      </p:sp>
      <p:pic>
        <p:nvPicPr>
          <p:cNvPr id="70"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
        <p:nvSpPr>
          <p:cNvPr id="8"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5220071" y="2281436"/>
            <a:ext cx="3909449" cy="32403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algn="l">
              <a:spcBef>
                <a:spcPts val="1176"/>
              </a:spcBef>
              <a:defRPr sz="2800">
                <a:solidFill>
                  <a:srgbClr val="253957"/>
                </a:solidFill>
                <a:latin typeface="+mn-lt"/>
                <a:ea typeface="+mn-ea"/>
                <a:cs typeface="+mn-cs"/>
                <a:sym typeface="Arial Narrow"/>
              </a:defRPr>
            </a:pPr>
            <a:r>
              <a:rPr lang="ru-RU" dirty="0" smtClean="0"/>
              <a:t> </a:t>
            </a:r>
            <a:r>
              <a:rPr lang="ru-RU" dirty="0" smtClean="0">
                <a:sym typeface="Wingdings"/>
              </a:rPr>
              <a:t> максимум 10 баллов за всю работу </a:t>
            </a:r>
            <a:r>
              <a:rPr lang="ru-RU" sz="2400" dirty="0" smtClean="0">
                <a:sym typeface="Wingdings"/>
              </a:rPr>
              <a:t>(хотя можно и оценить работу по следующим критериям и дать участнику развернутый комментарий)</a:t>
            </a:r>
            <a:endParaRPr lang="ru-RU" sz="2400" dirty="0" smtClean="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251520" y="1849388"/>
            <a:ext cx="8712968" cy="3744416"/>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p>
            <a:pPr algn="l">
              <a:spcBef>
                <a:spcPts val="1176"/>
              </a:spcBef>
              <a:buSzPct val="100000"/>
              <a:defRPr sz="2800">
                <a:solidFill>
                  <a:srgbClr val="253957"/>
                </a:solidFill>
                <a:latin typeface="+mn-lt"/>
                <a:ea typeface="+mn-ea"/>
                <a:cs typeface="+mn-cs"/>
                <a:sym typeface="Arial Narrow"/>
              </a:defRPr>
            </a:pPr>
            <a:r>
              <a:rPr lang="ru-RU" sz="2800" dirty="0">
                <a:sym typeface="Arial Narrow"/>
              </a:rPr>
              <a:t>Уровень финансовой грамотности жителей города </a:t>
            </a:r>
            <a:r>
              <a:rPr lang="en-US" sz="2800" dirty="0" smtClean="0">
                <a:sym typeface="Arial Narrow"/>
              </a:rPr>
              <a:t>*** - </a:t>
            </a:r>
            <a:r>
              <a:rPr lang="ru-RU" sz="2800" dirty="0" smtClean="0">
                <a:sym typeface="Arial Narrow"/>
              </a:rPr>
              <a:t>6 баллов</a:t>
            </a:r>
            <a:endParaRPr lang="ru-RU" dirty="0" smtClean="0"/>
          </a:p>
          <a:p>
            <a:pPr algn="l">
              <a:spcBef>
                <a:spcPts val="1176"/>
              </a:spcBef>
              <a:buSzPct val="100000"/>
              <a:defRPr sz="2800">
                <a:solidFill>
                  <a:srgbClr val="253957"/>
                </a:solidFill>
                <a:latin typeface="+mn-lt"/>
                <a:ea typeface="+mn-ea"/>
                <a:cs typeface="+mn-cs"/>
                <a:sym typeface="Arial Narrow"/>
              </a:defRPr>
            </a:pPr>
            <a:r>
              <a:rPr lang="ru-RU" sz="2400" dirty="0">
                <a:latin typeface="Lucida Grande"/>
                <a:ea typeface="Lucida Grande"/>
                <a:cs typeface="Lucida Grande"/>
              </a:rPr>
              <a:t>Не выполнены требования к объему и содержанию работы. В качестве темы исследования выбрано интересное явление, однако формулировки задач не раскрывают его социологическое содержание. Теоретический социологический анализ темы отсутствует. Описание выборки и способов сбора данных отсутствует.</a:t>
            </a:r>
            <a:endParaRPr sz="2400" dirty="0"/>
          </a:p>
        </p:txBody>
      </p:sp>
      <p:sp>
        <p:nvSpPr>
          <p:cNvPr id="74" name="Заголовок основного текста"/>
          <p:cNvSpPr txBox="1"/>
          <p:nvPr/>
        </p:nvSpPr>
        <p:spPr>
          <a:xfrm>
            <a:off x="467544" y="1057300"/>
            <a:ext cx="7847788" cy="5520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dirty="0" smtClean="0"/>
              <a:t>Пример...</a:t>
            </a:r>
            <a:endParaRPr dirty="0"/>
          </a:p>
        </p:txBody>
      </p:sp>
      <p:sp>
        <p:nvSpPr>
          <p:cNvPr id="75"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76"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a:t>
            </a:r>
            <a:r>
              <a:rPr lang="ru-RU" dirty="0" smtClean="0"/>
              <a:t>Социология</a:t>
            </a:r>
            <a:r>
              <a:rPr dirty="0" smtClean="0"/>
              <a:t>.</a:t>
            </a:r>
            <a:endParaRPr dirty="0"/>
          </a:p>
        </p:txBody>
      </p:sp>
      <p:pic>
        <p:nvPicPr>
          <p:cNvPr id="77"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Tree>
    <p:extLst>
      <p:ext uri="{BB962C8B-B14F-4D97-AF65-F5344CB8AC3E}">
        <p14:creationId xmlns:p14="http://schemas.microsoft.com/office/powerpoint/2010/main" val="154729015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251520" y="1849388"/>
            <a:ext cx="8712968" cy="3744416"/>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lstStyle/>
          <a:p>
            <a:pPr algn="l">
              <a:spcBef>
                <a:spcPts val="1176"/>
              </a:spcBef>
              <a:buSzPct val="100000"/>
              <a:defRPr sz="2800">
                <a:solidFill>
                  <a:srgbClr val="253957"/>
                </a:solidFill>
                <a:latin typeface="+mn-lt"/>
                <a:ea typeface="+mn-ea"/>
                <a:cs typeface="+mn-cs"/>
                <a:sym typeface="Arial Narrow"/>
              </a:defRPr>
            </a:pPr>
            <a:r>
              <a:rPr lang="ru-RU" sz="2800" dirty="0" smtClean="0">
                <a:sym typeface="Arial Narrow"/>
              </a:rPr>
              <a:t>Депрессия </a:t>
            </a:r>
            <a:r>
              <a:rPr lang="en-US" sz="2800" dirty="0" smtClean="0">
                <a:sym typeface="Arial Narrow"/>
              </a:rPr>
              <a:t>- </a:t>
            </a:r>
            <a:r>
              <a:rPr lang="ru-RU" sz="2800" dirty="0" smtClean="0">
                <a:sym typeface="Arial Narrow"/>
              </a:rPr>
              <a:t>26 баллов</a:t>
            </a:r>
            <a:endParaRPr lang="ru-RU" dirty="0" smtClean="0"/>
          </a:p>
          <a:p>
            <a:pPr algn="l">
              <a:spcBef>
                <a:spcPts val="1176"/>
              </a:spcBef>
              <a:buSzPct val="100000"/>
              <a:defRPr sz="2800">
                <a:solidFill>
                  <a:srgbClr val="253957"/>
                </a:solidFill>
                <a:latin typeface="+mn-lt"/>
                <a:ea typeface="+mn-ea"/>
                <a:cs typeface="+mn-cs"/>
                <a:sym typeface="Arial Narrow"/>
              </a:defRPr>
            </a:pPr>
            <a:r>
              <a:rPr lang="ru-RU" sz="2200" dirty="0">
                <a:sym typeface="Arial Narrow"/>
              </a:rPr>
              <a:t>Работа не соответствует профилю «Социология». Хотя во Введении автор упоминает возможные направления социологического прочтения проблемы, в самой работе эти направления не развиваются. Оригинальность текста - </a:t>
            </a:r>
            <a:r>
              <a:rPr lang="ru-RU" sz="2200" i="1" dirty="0">
                <a:sym typeface="Arial Narrow"/>
              </a:rPr>
              <a:t>57,49% </a:t>
            </a:r>
            <a:r>
              <a:rPr lang="ru-RU" sz="2200" dirty="0">
                <a:sym typeface="Arial Narrow"/>
              </a:rPr>
              <a:t>В работе некорректно сформулированы задачи (содержательно не наполнены), теоретический раздел полностью заимствован из Интернет-источников, данные о выборке отсутствуют, полученные данные не анализируются и не интерпретируются, содержательные выводы не сформулированы </a:t>
            </a:r>
            <a:endParaRPr sz="2200" dirty="0"/>
          </a:p>
        </p:txBody>
      </p:sp>
      <p:sp>
        <p:nvSpPr>
          <p:cNvPr id="74" name="Заголовок основного текста"/>
          <p:cNvSpPr txBox="1"/>
          <p:nvPr/>
        </p:nvSpPr>
        <p:spPr>
          <a:xfrm>
            <a:off x="467544" y="1057300"/>
            <a:ext cx="7847788" cy="5520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dirty="0" smtClean="0"/>
              <a:t>Пример...</a:t>
            </a:r>
            <a:endParaRPr dirty="0"/>
          </a:p>
        </p:txBody>
      </p:sp>
      <p:sp>
        <p:nvSpPr>
          <p:cNvPr id="75"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76"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Социология</a:t>
            </a:r>
          </a:p>
        </p:txBody>
      </p:sp>
      <p:pic>
        <p:nvPicPr>
          <p:cNvPr id="77"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Tree>
    <p:extLst>
      <p:ext uri="{BB962C8B-B14F-4D97-AF65-F5344CB8AC3E}">
        <p14:creationId xmlns:p14="http://schemas.microsoft.com/office/powerpoint/2010/main" val="102486426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323528" y="2209428"/>
            <a:ext cx="6336704" cy="3528392"/>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индивидуальное исследование - 1</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социологическая тема -1 </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корректно названы части работы - 2</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есть все элементы работы – введение, исследование, выводы, список литературы, приложения - 2</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оформлены ссылки - 2</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корректно оформлены таблицы, диаграммы -2 </a:t>
            </a:r>
          </a:p>
        </p:txBody>
      </p:sp>
      <p:sp>
        <p:nvSpPr>
          <p:cNvPr id="67" name="Заголовок основного текста"/>
          <p:cNvSpPr txBox="1"/>
          <p:nvPr/>
        </p:nvSpPr>
        <p:spPr>
          <a:xfrm>
            <a:off x="415230" y="985292"/>
            <a:ext cx="6749058" cy="115212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sz="4000" dirty="0" smtClean="0"/>
              <a:t>Соответствие формальным требованиям</a:t>
            </a:r>
            <a:endParaRPr sz="4000" dirty="0"/>
          </a:p>
        </p:txBody>
      </p:sp>
      <p:sp>
        <p:nvSpPr>
          <p:cNvPr id="68"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69"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Социология</a:t>
            </a:r>
          </a:p>
        </p:txBody>
      </p:sp>
      <p:pic>
        <p:nvPicPr>
          <p:cNvPr id="70"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
        <p:nvSpPr>
          <p:cNvPr id="8"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6156176" y="2281436"/>
            <a:ext cx="2973344" cy="32403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algn="l">
              <a:spcBef>
                <a:spcPts val="1176"/>
              </a:spcBef>
              <a:defRPr sz="2800">
                <a:solidFill>
                  <a:srgbClr val="253957"/>
                </a:solidFill>
                <a:latin typeface="+mn-lt"/>
                <a:ea typeface="+mn-ea"/>
                <a:cs typeface="+mn-cs"/>
                <a:sym typeface="Arial Narrow"/>
              </a:defRPr>
            </a:pPr>
            <a:r>
              <a:rPr lang="ru-RU" dirty="0" smtClean="0"/>
              <a:t> </a:t>
            </a:r>
            <a:r>
              <a:rPr lang="ru-RU" dirty="0" smtClean="0">
                <a:sym typeface="Wingdings"/>
              </a:rPr>
              <a:t>= до 10 баллов по критерию</a:t>
            </a:r>
            <a:endParaRPr lang="ru-RU" dirty="0" smtClean="0"/>
          </a:p>
        </p:txBody>
      </p:sp>
    </p:spTree>
    <p:extLst>
      <p:ext uri="{BB962C8B-B14F-4D97-AF65-F5344CB8AC3E}">
        <p14:creationId xmlns:p14="http://schemas.microsoft.com/office/powerpoint/2010/main" val="245647664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323528" y="1921396"/>
            <a:ext cx="6336704" cy="360040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marL="457200" indent="-457200" algn="l">
              <a:spcBef>
                <a:spcPts val="576"/>
              </a:spcBef>
              <a:buFontTx/>
              <a:buChar char="-"/>
              <a:defRPr sz="2800">
                <a:solidFill>
                  <a:srgbClr val="253957"/>
                </a:solidFill>
                <a:latin typeface="+mn-lt"/>
                <a:ea typeface="+mn-ea"/>
                <a:cs typeface="+mn-cs"/>
                <a:sym typeface="Arial Narrow"/>
              </a:defRPr>
            </a:pPr>
            <a:r>
              <a:rPr lang="ru-RU" dirty="0" smtClean="0"/>
              <a:t>проблема, цель, ключевой исследовательский вопрос - 3</a:t>
            </a:r>
          </a:p>
          <a:p>
            <a:pPr marL="457200" indent="-457200" algn="l">
              <a:spcBef>
                <a:spcPts val="576"/>
              </a:spcBef>
              <a:buFontTx/>
              <a:buChar char="-"/>
              <a:defRPr sz="2800">
                <a:solidFill>
                  <a:srgbClr val="253957"/>
                </a:solidFill>
                <a:latin typeface="+mn-lt"/>
                <a:ea typeface="+mn-ea"/>
                <a:cs typeface="+mn-cs"/>
                <a:sym typeface="Arial Narrow"/>
              </a:defRPr>
            </a:pPr>
            <a:r>
              <a:rPr lang="ru-RU" dirty="0" smtClean="0"/>
              <a:t>объект и предмет исследования – 3</a:t>
            </a:r>
          </a:p>
          <a:p>
            <a:pPr marL="457200" indent="-457200" algn="l">
              <a:spcBef>
                <a:spcPts val="576"/>
              </a:spcBef>
              <a:buFontTx/>
              <a:buChar char="-"/>
              <a:defRPr sz="2800">
                <a:solidFill>
                  <a:srgbClr val="253957"/>
                </a:solidFill>
                <a:latin typeface="+mn-lt"/>
                <a:ea typeface="+mn-ea"/>
                <a:cs typeface="+mn-cs"/>
                <a:sym typeface="Arial Narrow"/>
              </a:defRPr>
            </a:pPr>
            <a:r>
              <a:rPr lang="ru-RU" dirty="0" smtClean="0"/>
              <a:t>задачи - 3</a:t>
            </a:r>
          </a:p>
          <a:p>
            <a:pPr marL="457200" indent="-457200" algn="l">
              <a:spcBef>
                <a:spcPts val="576"/>
              </a:spcBef>
              <a:buFontTx/>
              <a:buChar char="-"/>
              <a:defRPr sz="2800">
                <a:solidFill>
                  <a:srgbClr val="253957"/>
                </a:solidFill>
                <a:latin typeface="+mn-lt"/>
                <a:ea typeface="+mn-ea"/>
                <a:cs typeface="+mn-cs"/>
                <a:sym typeface="Arial Narrow"/>
              </a:defRPr>
            </a:pPr>
            <a:r>
              <a:rPr lang="ru-RU" dirty="0" smtClean="0"/>
              <a:t>гипотезы, исследовательские вопросы – 3</a:t>
            </a:r>
          </a:p>
          <a:p>
            <a:pPr marL="457200" indent="-457200" algn="l">
              <a:spcBef>
                <a:spcPts val="576"/>
              </a:spcBef>
              <a:buFontTx/>
              <a:buChar char="-"/>
              <a:defRPr sz="2800">
                <a:solidFill>
                  <a:srgbClr val="253957"/>
                </a:solidFill>
                <a:latin typeface="+mn-lt"/>
                <a:ea typeface="+mn-ea"/>
                <a:cs typeface="+mn-cs"/>
                <a:sym typeface="Arial Narrow"/>
              </a:defRPr>
            </a:pPr>
            <a:r>
              <a:rPr lang="ru-RU" dirty="0" smtClean="0"/>
              <a:t>сформулированы выводы, фиксирующие достигнутые цели - 3</a:t>
            </a:r>
          </a:p>
        </p:txBody>
      </p:sp>
      <p:sp>
        <p:nvSpPr>
          <p:cNvPr id="67" name="Заголовок основного текста"/>
          <p:cNvSpPr txBox="1"/>
          <p:nvPr/>
        </p:nvSpPr>
        <p:spPr>
          <a:xfrm>
            <a:off x="415230" y="985292"/>
            <a:ext cx="6749058" cy="72008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sz="4000" dirty="0" smtClean="0"/>
              <a:t>Постановка проблемы</a:t>
            </a:r>
            <a:endParaRPr sz="4000" dirty="0"/>
          </a:p>
        </p:txBody>
      </p:sp>
      <p:sp>
        <p:nvSpPr>
          <p:cNvPr id="68"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69"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Социология</a:t>
            </a:r>
          </a:p>
        </p:txBody>
      </p:sp>
      <p:pic>
        <p:nvPicPr>
          <p:cNvPr id="70"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
        <p:nvSpPr>
          <p:cNvPr id="9"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6156176" y="2281436"/>
            <a:ext cx="2973344" cy="32403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algn="l">
              <a:spcBef>
                <a:spcPts val="1176"/>
              </a:spcBef>
              <a:defRPr sz="2800">
                <a:solidFill>
                  <a:srgbClr val="253957"/>
                </a:solidFill>
                <a:latin typeface="+mn-lt"/>
                <a:ea typeface="+mn-ea"/>
                <a:cs typeface="+mn-cs"/>
                <a:sym typeface="Arial Narrow"/>
              </a:defRPr>
            </a:pPr>
            <a:r>
              <a:rPr lang="ru-RU" dirty="0" smtClean="0"/>
              <a:t> </a:t>
            </a:r>
            <a:r>
              <a:rPr lang="ru-RU" dirty="0" smtClean="0">
                <a:sym typeface="Wingdings"/>
              </a:rPr>
              <a:t>= до 15 баллов по критерию</a:t>
            </a:r>
            <a:endParaRPr lang="ru-RU" dirty="0" smtClean="0"/>
          </a:p>
        </p:txBody>
      </p:sp>
    </p:spTree>
    <p:extLst>
      <p:ext uri="{BB962C8B-B14F-4D97-AF65-F5344CB8AC3E}">
        <p14:creationId xmlns:p14="http://schemas.microsoft.com/office/powerpoint/2010/main" val="114366186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323528" y="1993404"/>
            <a:ext cx="6336704" cy="357758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выделены ключевые понятия, они социологические, им даны определения, </a:t>
            </a:r>
            <a:r>
              <a:rPr lang="ru-RU" sz="2400" dirty="0" err="1" smtClean="0"/>
              <a:t>операционализация</a:t>
            </a:r>
            <a:r>
              <a:rPr lang="ru-RU" sz="2400" dirty="0" smtClean="0"/>
              <a:t> - 5</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обозначены теоретические подходы к проблеме, обоснованно выбран используемый - 5</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использованы релевантные теме и проблеме авторы, работы - 5</a:t>
            </a:r>
          </a:p>
          <a:p>
            <a:pPr marL="457200" indent="-457200" algn="l">
              <a:spcBef>
                <a:spcPts val="576"/>
              </a:spcBef>
              <a:buFontTx/>
              <a:buChar char="-"/>
              <a:defRPr sz="2800">
                <a:solidFill>
                  <a:srgbClr val="253957"/>
                </a:solidFill>
                <a:latin typeface="+mn-lt"/>
                <a:ea typeface="+mn-ea"/>
                <a:cs typeface="+mn-cs"/>
                <a:sym typeface="Arial Narrow"/>
              </a:defRPr>
            </a:pPr>
            <a:r>
              <a:rPr lang="ru-RU" sz="2400" dirty="0" smtClean="0"/>
              <a:t>(!) теоретические положения использованы и для анализа, объяснения результатов - 5</a:t>
            </a:r>
          </a:p>
        </p:txBody>
      </p:sp>
      <p:sp>
        <p:nvSpPr>
          <p:cNvPr id="67" name="Заголовок основного текста"/>
          <p:cNvSpPr txBox="1"/>
          <p:nvPr/>
        </p:nvSpPr>
        <p:spPr>
          <a:xfrm>
            <a:off x="415230" y="985292"/>
            <a:ext cx="6749058" cy="115212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b"/>
          <a:lstStyle>
            <a:lvl1pPr algn="l">
              <a:defRPr sz="4200" b="1">
                <a:solidFill>
                  <a:srgbClr val="253957"/>
                </a:solidFill>
                <a:latin typeface="+mn-lt"/>
                <a:ea typeface="+mn-ea"/>
                <a:cs typeface="+mn-cs"/>
                <a:sym typeface="Arial Narrow"/>
              </a:defRPr>
            </a:lvl1pPr>
          </a:lstStyle>
          <a:p>
            <a:r>
              <a:rPr lang="ru-RU" sz="4000" dirty="0" smtClean="0"/>
              <a:t>Владение теоретическим материалом</a:t>
            </a:r>
            <a:endParaRPr sz="4000" dirty="0"/>
          </a:p>
        </p:txBody>
      </p:sp>
      <p:sp>
        <p:nvSpPr>
          <p:cNvPr id="68" name="Линия"/>
          <p:cNvSpPr/>
          <p:nvPr/>
        </p:nvSpPr>
        <p:spPr>
          <a:xfrm>
            <a:off x="450400" y="922735"/>
            <a:ext cx="8064890" cy="1"/>
          </a:xfrm>
          <a:prstGeom prst="line">
            <a:avLst/>
          </a:prstGeom>
          <a:ln w="12700">
            <a:solidFill>
              <a:srgbClr val="253957"/>
            </a:solidFill>
            <a:miter lim="400000"/>
          </a:ln>
        </p:spPr>
        <p:txBody>
          <a:bodyPr lIns="30004" tIns="30004" rIns="30004" bIns="30004" anchor="ctr"/>
          <a:lstStyle/>
          <a:p>
            <a:pPr>
              <a:defRPr sz="3200"/>
            </a:pPr>
            <a:endParaRPr/>
          </a:p>
        </p:txBody>
      </p:sp>
      <p:sp>
        <p:nvSpPr>
          <p:cNvPr id="69" name="Название подразделения, лаборатории, факультета и т.д."/>
          <p:cNvSpPr txBox="1"/>
          <p:nvPr/>
        </p:nvSpPr>
        <p:spPr>
          <a:xfrm>
            <a:off x="4252029" y="100023"/>
            <a:ext cx="4262406" cy="79925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lvl1pPr algn="r">
              <a:defRPr sz="2400">
                <a:solidFill>
                  <a:srgbClr val="253957"/>
                </a:solidFill>
                <a:latin typeface="+mn-lt"/>
                <a:ea typeface="+mn-ea"/>
                <a:cs typeface="+mn-cs"/>
                <a:sym typeface="Arial Narrow"/>
              </a:defRPr>
            </a:lvl1pPr>
          </a:lstStyle>
          <a:p>
            <a:r>
              <a:rPr lang="ru-RU" dirty="0"/>
              <a:t>«Высший пилотаж – Регион». Социология</a:t>
            </a:r>
          </a:p>
        </p:txBody>
      </p:sp>
      <p:pic>
        <p:nvPicPr>
          <p:cNvPr id="70" name="Изображение" descr="Изображение"/>
          <p:cNvPicPr>
            <a:picLocks noChangeAspect="1"/>
          </p:cNvPicPr>
          <p:nvPr/>
        </p:nvPicPr>
        <p:blipFill>
          <a:blip r:embed="rId2">
            <a:extLst/>
          </a:blip>
          <a:stretch>
            <a:fillRect/>
          </a:stretch>
        </p:blipFill>
        <p:spPr>
          <a:xfrm>
            <a:off x="459977" y="244241"/>
            <a:ext cx="449842" cy="499826"/>
          </a:xfrm>
          <a:prstGeom prst="rect">
            <a:avLst/>
          </a:prstGeom>
          <a:ln w="12700">
            <a:miter lim="400000"/>
          </a:ln>
        </p:spPr>
      </p:pic>
      <p:sp>
        <p:nvSpPr>
          <p:cNvPr id="9" name="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Text…"/>
          <p:cNvSpPr txBox="1"/>
          <p:nvPr/>
        </p:nvSpPr>
        <p:spPr>
          <a:xfrm>
            <a:off x="6516216" y="2281436"/>
            <a:ext cx="2613304" cy="3240360"/>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numCol="1" spcCol="451986"/>
          <a:lstStyle/>
          <a:p>
            <a:pPr algn="l">
              <a:spcBef>
                <a:spcPts val="1176"/>
              </a:spcBef>
              <a:defRPr sz="2800">
                <a:solidFill>
                  <a:srgbClr val="253957"/>
                </a:solidFill>
                <a:latin typeface="+mn-lt"/>
                <a:ea typeface="+mn-ea"/>
                <a:cs typeface="+mn-cs"/>
                <a:sym typeface="Arial Narrow"/>
              </a:defRPr>
            </a:pPr>
            <a:r>
              <a:rPr lang="ru-RU" dirty="0" smtClean="0"/>
              <a:t> </a:t>
            </a:r>
            <a:r>
              <a:rPr lang="ru-RU" dirty="0" smtClean="0">
                <a:sym typeface="Wingdings"/>
              </a:rPr>
              <a:t>= до 20 баллов по критерию</a:t>
            </a:r>
            <a:endParaRPr lang="ru-RU" dirty="0" smtClean="0"/>
          </a:p>
        </p:txBody>
      </p:sp>
    </p:spTree>
    <p:extLst>
      <p:ext uri="{BB962C8B-B14F-4D97-AF65-F5344CB8AC3E}">
        <p14:creationId xmlns:p14="http://schemas.microsoft.com/office/powerpoint/2010/main" val="4140485490"/>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Arial Narrow"/>
        <a:ea typeface="Arial Narrow"/>
        <a:cs typeface="Arial Narrow"/>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rgbClr val="FFFFFF"/>
        </a:solidFill>
        <a:solidFill>
          <a:srgbClr val="FFFFFF"/>
        </a:solidFill>
        <a:solidFill>
          <a:srgbClr val="FFFFFF"/>
        </a:soli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Arial Narrow"/>
        <a:ea typeface="Arial Narrow"/>
        <a:cs typeface="Arial Narrow"/>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rgbClr val="FFFFFF"/>
        </a:solidFill>
        <a:solidFill>
          <a:srgbClr val="FFFFFF"/>
        </a:solidFill>
        <a:solidFill>
          <a:srgbClr val="FFFFFF"/>
        </a:soli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j-lt"/>
            <a:ea typeface="+mj-ea"/>
            <a:cs typeface="+mj-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931</TotalTime>
  <Words>1056</Words>
  <Application>Microsoft Office PowerPoint</Application>
  <PresentationFormat>Экран (16:10)</PresentationFormat>
  <Paragraphs>97</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White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Пустовалова Елена Евгеньевна</dc:creator>
  <cp:lastModifiedBy>Пользователь Windows</cp:lastModifiedBy>
  <cp:revision>20</cp:revision>
  <dcterms:modified xsi:type="dcterms:W3CDTF">2019-01-10T08:48:46Z</dcterms:modified>
</cp:coreProperties>
</file>